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3"/>
  </p:notesMasterIdLst>
  <p:sldIdLst>
    <p:sldId id="268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8" autoAdjust="0"/>
    <p:restoredTop sz="94660"/>
  </p:normalViewPr>
  <p:slideViewPr>
    <p:cSldViewPr snapToGrid="0">
      <p:cViewPr varScale="1">
        <p:scale>
          <a:sx n="91" d="100"/>
          <a:sy n="91" d="100"/>
        </p:scale>
        <p:origin x="208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838F75-C14A-40B2-9DBE-4E857BC22B2B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653C556-A529-4E80-A107-A1E73AD156A7}">
      <dgm:prSet/>
      <dgm:spPr/>
      <dgm:t>
        <a:bodyPr/>
        <a:lstStyle/>
        <a:p>
          <a:r>
            <a:rPr lang="en-US">
              <a:sym typeface="Wingdings" panose="05000000000000000000" pitchFamily="2" charset="2"/>
            </a:rPr>
            <a:t></a:t>
          </a:r>
          <a:r>
            <a:rPr lang="en-US"/>
            <a:t> </a:t>
          </a:r>
          <a:r>
            <a:rPr lang="en-US" b="1"/>
            <a:t>Measurable</a:t>
          </a:r>
          <a:r>
            <a:rPr lang="en-US"/>
            <a:t>: size, purchasing power, and profiles of the segments can be measured.</a:t>
          </a:r>
        </a:p>
      </dgm:t>
    </dgm:pt>
    <dgm:pt modelId="{051AAD3F-DD9A-464B-8467-D76469F1AF47}" type="parTrans" cxnId="{F34AB5BE-8885-4636-A51D-637CDCE4FC28}">
      <dgm:prSet/>
      <dgm:spPr/>
      <dgm:t>
        <a:bodyPr/>
        <a:lstStyle/>
        <a:p>
          <a:endParaRPr lang="en-US"/>
        </a:p>
      </dgm:t>
    </dgm:pt>
    <dgm:pt modelId="{3F21265B-F309-4A24-A7EA-CA84C83C26DB}" type="sibTrans" cxnId="{F34AB5BE-8885-4636-A51D-637CDCE4FC28}">
      <dgm:prSet/>
      <dgm:spPr/>
      <dgm:t>
        <a:bodyPr/>
        <a:lstStyle/>
        <a:p>
          <a:endParaRPr lang="en-US"/>
        </a:p>
      </dgm:t>
    </dgm:pt>
    <dgm:pt modelId="{17A8178E-54DC-4CBD-9385-37DEE8178E94}">
      <dgm:prSet/>
      <dgm:spPr/>
      <dgm:t>
        <a:bodyPr/>
        <a:lstStyle/>
        <a:p>
          <a:r>
            <a:rPr lang="en-US">
              <a:sym typeface="Wingdings" panose="05000000000000000000" pitchFamily="2" charset="2"/>
            </a:rPr>
            <a:t></a:t>
          </a:r>
          <a:r>
            <a:rPr lang="en-US"/>
            <a:t> </a:t>
          </a:r>
          <a:r>
            <a:rPr lang="en-US" b="1"/>
            <a:t>Accessible</a:t>
          </a:r>
          <a:r>
            <a:rPr lang="en-US"/>
            <a:t>: segments can be effectively reached and served. </a:t>
          </a:r>
        </a:p>
      </dgm:t>
    </dgm:pt>
    <dgm:pt modelId="{7615D450-D811-4C15-82D0-3A5330CAF06F}" type="parTrans" cxnId="{597D7876-CC3D-40B3-80B9-37C6CC77F625}">
      <dgm:prSet/>
      <dgm:spPr/>
      <dgm:t>
        <a:bodyPr/>
        <a:lstStyle/>
        <a:p>
          <a:endParaRPr lang="en-US"/>
        </a:p>
      </dgm:t>
    </dgm:pt>
    <dgm:pt modelId="{D0887CFA-9DD3-44F2-89D6-CA00595EE91F}" type="sibTrans" cxnId="{597D7876-CC3D-40B3-80B9-37C6CC77F625}">
      <dgm:prSet/>
      <dgm:spPr/>
      <dgm:t>
        <a:bodyPr/>
        <a:lstStyle/>
        <a:p>
          <a:endParaRPr lang="en-US"/>
        </a:p>
      </dgm:t>
    </dgm:pt>
    <dgm:pt modelId="{41F31FDB-55F6-41EE-817F-F2172DB3AD8E}">
      <dgm:prSet/>
      <dgm:spPr/>
      <dgm:t>
        <a:bodyPr/>
        <a:lstStyle/>
        <a:p>
          <a:r>
            <a:rPr lang="en-US">
              <a:sym typeface="Wingdings" panose="05000000000000000000" pitchFamily="2" charset="2"/>
            </a:rPr>
            <a:t></a:t>
          </a:r>
          <a:r>
            <a:rPr lang="en-US"/>
            <a:t> </a:t>
          </a:r>
          <a:r>
            <a:rPr lang="en-US" b="1"/>
            <a:t>Substantial</a:t>
          </a:r>
          <a:r>
            <a:rPr lang="en-US"/>
            <a:t>: segments large or profitable enough to serve. </a:t>
          </a:r>
        </a:p>
      </dgm:t>
    </dgm:pt>
    <dgm:pt modelId="{5CE38723-2CEE-4360-9311-BE32D05FF820}" type="parTrans" cxnId="{EBAF11E9-D3CB-4B58-A6BC-65667A4C80ED}">
      <dgm:prSet/>
      <dgm:spPr/>
      <dgm:t>
        <a:bodyPr/>
        <a:lstStyle/>
        <a:p>
          <a:endParaRPr lang="en-US"/>
        </a:p>
      </dgm:t>
    </dgm:pt>
    <dgm:pt modelId="{B7380BFE-7A68-4E85-B722-7BD8AC87932B}" type="sibTrans" cxnId="{EBAF11E9-D3CB-4B58-A6BC-65667A4C80ED}">
      <dgm:prSet/>
      <dgm:spPr/>
      <dgm:t>
        <a:bodyPr/>
        <a:lstStyle/>
        <a:p>
          <a:endParaRPr lang="en-US"/>
        </a:p>
      </dgm:t>
    </dgm:pt>
    <dgm:pt modelId="{8BCC1D8C-04F1-7542-8986-05D249E82533}" type="pres">
      <dgm:prSet presAssocID="{64838F75-C14A-40B2-9DBE-4E857BC22B2B}" presName="linear" presStyleCnt="0">
        <dgm:presLayoutVars>
          <dgm:animLvl val="lvl"/>
          <dgm:resizeHandles val="exact"/>
        </dgm:presLayoutVars>
      </dgm:prSet>
      <dgm:spPr/>
    </dgm:pt>
    <dgm:pt modelId="{3812DD26-8FF6-F642-AC68-F489705AB251}" type="pres">
      <dgm:prSet presAssocID="{9653C556-A529-4E80-A107-A1E73AD156A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623BD8A-F94A-EA4F-9BB6-684C29789570}" type="pres">
      <dgm:prSet presAssocID="{3F21265B-F309-4A24-A7EA-CA84C83C26DB}" presName="spacer" presStyleCnt="0"/>
      <dgm:spPr/>
    </dgm:pt>
    <dgm:pt modelId="{5706A91B-7F4D-8245-A307-21D69B7C6492}" type="pres">
      <dgm:prSet presAssocID="{17A8178E-54DC-4CBD-9385-37DEE8178E9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978EB15-FAE8-9F44-850A-2FB8C7A60544}" type="pres">
      <dgm:prSet presAssocID="{D0887CFA-9DD3-44F2-89D6-CA00595EE91F}" presName="spacer" presStyleCnt="0"/>
      <dgm:spPr/>
    </dgm:pt>
    <dgm:pt modelId="{B54A892A-D5B3-3449-B02A-B1D40A7D470D}" type="pres">
      <dgm:prSet presAssocID="{41F31FDB-55F6-41EE-817F-F2172DB3AD8E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75D0929-4322-6842-94A3-46D0BF9C4C2E}" type="presOf" srcId="{9653C556-A529-4E80-A107-A1E73AD156A7}" destId="{3812DD26-8FF6-F642-AC68-F489705AB251}" srcOrd="0" destOrd="0" presId="urn:microsoft.com/office/officeart/2005/8/layout/vList2"/>
    <dgm:cxn modelId="{7AA10137-CF7D-4843-A1DD-E68B7260CDAD}" type="presOf" srcId="{64838F75-C14A-40B2-9DBE-4E857BC22B2B}" destId="{8BCC1D8C-04F1-7542-8986-05D249E82533}" srcOrd="0" destOrd="0" presId="urn:microsoft.com/office/officeart/2005/8/layout/vList2"/>
    <dgm:cxn modelId="{597D7876-CC3D-40B3-80B9-37C6CC77F625}" srcId="{64838F75-C14A-40B2-9DBE-4E857BC22B2B}" destId="{17A8178E-54DC-4CBD-9385-37DEE8178E94}" srcOrd="1" destOrd="0" parTransId="{7615D450-D811-4C15-82D0-3A5330CAF06F}" sibTransId="{D0887CFA-9DD3-44F2-89D6-CA00595EE91F}"/>
    <dgm:cxn modelId="{7729DD99-3A30-0542-B368-9CD84605D86B}" type="presOf" srcId="{41F31FDB-55F6-41EE-817F-F2172DB3AD8E}" destId="{B54A892A-D5B3-3449-B02A-B1D40A7D470D}" srcOrd="0" destOrd="0" presId="urn:microsoft.com/office/officeart/2005/8/layout/vList2"/>
    <dgm:cxn modelId="{30C9BDB9-3333-E14D-BF54-8D1BA102222F}" type="presOf" srcId="{17A8178E-54DC-4CBD-9385-37DEE8178E94}" destId="{5706A91B-7F4D-8245-A307-21D69B7C6492}" srcOrd="0" destOrd="0" presId="urn:microsoft.com/office/officeart/2005/8/layout/vList2"/>
    <dgm:cxn modelId="{F34AB5BE-8885-4636-A51D-637CDCE4FC28}" srcId="{64838F75-C14A-40B2-9DBE-4E857BC22B2B}" destId="{9653C556-A529-4E80-A107-A1E73AD156A7}" srcOrd="0" destOrd="0" parTransId="{051AAD3F-DD9A-464B-8467-D76469F1AF47}" sibTransId="{3F21265B-F309-4A24-A7EA-CA84C83C26DB}"/>
    <dgm:cxn modelId="{EBAF11E9-D3CB-4B58-A6BC-65667A4C80ED}" srcId="{64838F75-C14A-40B2-9DBE-4E857BC22B2B}" destId="{41F31FDB-55F6-41EE-817F-F2172DB3AD8E}" srcOrd="2" destOrd="0" parTransId="{5CE38723-2CEE-4360-9311-BE32D05FF820}" sibTransId="{B7380BFE-7A68-4E85-B722-7BD8AC87932B}"/>
    <dgm:cxn modelId="{EED6F94E-A1C7-D845-8C04-2A8A61309713}" type="presParOf" srcId="{8BCC1D8C-04F1-7542-8986-05D249E82533}" destId="{3812DD26-8FF6-F642-AC68-F489705AB251}" srcOrd="0" destOrd="0" presId="urn:microsoft.com/office/officeart/2005/8/layout/vList2"/>
    <dgm:cxn modelId="{568DB30D-C0C7-414B-B7A8-E49A53D91953}" type="presParOf" srcId="{8BCC1D8C-04F1-7542-8986-05D249E82533}" destId="{9623BD8A-F94A-EA4F-9BB6-684C29789570}" srcOrd="1" destOrd="0" presId="urn:microsoft.com/office/officeart/2005/8/layout/vList2"/>
    <dgm:cxn modelId="{C745DC17-4172-A541-92CF-F90E8C42B4FC}" type="presParOf" srcId="{8BCC1D8C-04F1-7542-8986-05D249E82533}" destId="{5706A91B-7F4D-8245-A307-21D69B7C6492}" srcOrd="2" destOrd="0" presId="urn:microsoft.com/office/officeart/2005/8/layout/vList2"/>
    <dgm:cxn modelId="{68A0EF0C-F7EC-FF41-99BF-1CF570CE2277}" type="presParOf" srcId="{8BCC1D8C-04F1-7542-8986-05D249E82533}" destId="{0978EB15-FAE8-9F44-850A-2FB8C7A60544}" srcOrd="3" destOrd="0" presId="urn:microsoft.com/office/officeart/2005/8/layout/vList2"/>
    <dgm:cxn modelId="{CBC6FB02-501E-544F-8BF0-A1182F9751E4}" type="presParOf" srcId="{8BCC1D8C-04F1-7542-8986-05D249E82533}" destId="{B54A892A-D5B3-3449-B02A-B1D40A7D470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437570-FDD5-4612-8CF8-ECFACA740C17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A36E271-0E3E-4FEB-A056-2B6DAD8DACA0}">
      <dgm:prSet/>
      <dgm:spPr/>
      <dgm:t>
        <a:bodyPr/>
        <a:lstStyle/>
        <a:p>
          <a:pPr>
            <a:defRPr cap="all"/>
          </a:pPr>
          <a:r>
            <a:rPr lang="en-US"/>
            <a:t>Selecting Target Market Segments:</a:t>
          </a:r>
        </a:p>
      </dgm:t>
    </dgm:pt>
    <dgm:pt modelId="{0A1D4B89-306A-455F-B375-405E909AD6A9}" type="parTrans" cxnId="{9390ACF0-5345-493F-9EDB-E79F3061DF4D}">
      <dgm:prSet/>
      <dgm:spPr/>
      <dgm:t>
        <a:bodyPr/>
        <a:lstStyle/>
        <a:p>
          <a:endParaRPr lang="en-US"/>
        </a:p>
      </dgm:t>
    </dgm:pt>
    <dgm:pt modelId="{1014ABDD-53C5-4D64-BBB1-ED17BC938F96}" type="sibTrans" cxnId="{9390ACF0-5345-493F-9EDB-E79F3061DF4D}">
      <dgm:prSet/>
      <dgm:spPr/>
      <dgm:t>
        <a:bodyPr/>
        <a:lstStyle/>
        <a:p>
          <a:endParaRPr lang="en-US"/>
        </a:p>
      </dgm:t>
    </dgm:pt>
    <dgm:pt modelId="{36DC247C-3D26-4C64-AF58-2CAF32199E15}">
      <dgm:prSet/>
      <dgm:spPr/>
      <dgm:t>
        <a:bodyPr/>
        <a:lstStyle/>
        <a:p>
          <a:pPr>
            <a:defRPr cap="all"/>
          </a:pPr>
          <a:r>
            <a:rPr lang="en-US"/>
            <a:t>Target Market - a set of buyers who share common needs or characteristics that a company decides to serve</a:t>
          </a:r>
        </a:p>
      </dgm:t>
    </dgm:pt>
    <dgm:pt modelId="{E3041C1C-36D3-4BB4-9FAD-940C62AB4FC9}" type="parTrans" cxnId="{704D13B9-A6BA-4B52-9ED3-C07457526251}">
      <dgm:prSet/>
      <dgm:spPr/>
      <dgm:t>
        <a:bodyPr/>
        <a:lstStyle/>
        <a:p>
          <a:endParaRPr lang="en-US"/>
        </a:p>
      </dgm:t>
    </dgm:pt>
    <dgm:pt modelId="{29E37EF7-DFF3-4684-9306-C0E37AA9D739}" type="sibTrans" cxnId="{704D13B9-A6BA-4B52-9ED3-C07457526251}">
      <dgm:prSet/>
      <dgm:spPr/>
      <dgm:t>
        <a:bodyPr/>
        <a:lstStyle/>
        <a:p>
          <a:endParaRPr lang="en-US"/>
        </a:p>
      </dgm:t>
    </dgm:pt>
    <dgm:pt modelId="{2340D95A-D86F-426B-B3F4-DDB2F4931879}">
      <dgm:prSet/>
      <dgm:spPr/>
      <dgm:t>
        <a:bodyPr/>
        <a:lstStyle/>
        <a:p>
          <a:pPr>
            <a:defRPr cap="all"/>
          </a:pPr>
          <a:r>
            <a:rPr lang="en-US"/>
            <a:t>For selection company needs to apply Market Targeting Strategies</a:t>
          </a:r>
        </a:p>
      </dgm:t>
    </dgm:pt>
    <dgm:pt modelId="{8B75CBD8-A089-4D2C-819B-CF514CAB6E4A}" type="parTrans" cxnId="{92DAB060-63B7-4C9A-B2A7-FCAB26038BB7}">
      <dgm:prSet/>
      <dgm:spPr/>
      <dgm:t>
        <a:bodyPr/>
        <a:lstStyle/>
        <a:p>
          <a:endParaRPr lang="en-US"/>
        </a:p>
      </dgm:t>
    </dgm:pt>
    <dgm:pt modelId="{FC85562A-63E1-4839-B4E0-950996B1EE49}" type="sibTrans" cxnId="{92DAB060-63B7-4C9A-B2A7-FCAB26038BB7}">
      <dgm:prSet/>
      <dgm:spPr/>
      <dgm:t>
        <a:bodyPr/>
        <a:lstStyle/>
        <a:p>
          <a:endParaRPr lang="en-US"/>
        </a:p>
      </dgm:t>
    </dgm:pt>
    <dgm:pt modelId="{9B491F58-649E-3849-B289-5690FCCC1DAD}" type="pres">
      <dgm:prSet presAssocID="{80437570-FDD5-4612-8CF8-ECFACA740C17}" presName="outerComposite" presStyleCnt="0">
        <dgm:presLayoutVars>
          <dgm:chMax val="5"/>
          <dgm:dir/>
          <dgm:resizeHandles val="exact"/>
        </dgm:presLayoutVars>
      </dgm:prSet>
      <dgm:spPr/>
    </dgm:pt>
    <dgm:pt modelId="{68E65382-7A26-4E48-8593-1A0188769FD7}" type="pres">
      <dgm:prSet presAssocID="{80437570-FDD5-4612-8CF8-ECFACA740C17}" presName="dummyMaxCanvas" presStyleCnt="0">
        <dgm:presLayoutVars/>
      </dgm:prSet>
      <dgm:spPr/>
    </dgm:pt>
    <dgm:pt modelId="{52F8EB00-CB04-1748-93D3-C34B3B198C04}" type="pres">
      <dgm:prSet presAssocID="{80437570-FDD5-4612-8CF8-ECFACA740C17}" presName="ThreeNodes_1" presStyleLbl="node1" presStyleIdx="0" presStyleCnt="3">
        <dgm:presLayoutVars>
          <dgm:bulletEnabled val="1"/>
        </dgm:presLayoutVars>
      </dgm:prSet>
      <dgm:spPr/>
    </dgm:pt>
    <dgm:pt modelId="{D25DEDFC-949E-8249-935E-77083F74862C}" type="pres">
      <dgm:prSet presAssocID="{80437570-FDD5-4612-8CF8-ECFACA740C17}" presName="ThreeNodes_2" presStyleLbl="node1" presStyleIdx="1" presStyleCnt="3">
        <dgm:presLayoutVars>
          <dgm:bulletEnabled val="1"/>
        </dgm:presLayoutVars>
      </dgm:prSet>
      <dgm:spPr/>
    </dgm:pt>
    <dgm:pt modelId="{2BAB5823-68D4-6D43-9C51-A0015A0F8E21}" type="pres">
      <dgm:prSet presAssocID="{80437570-FDD5-4612-8CF8-ECFACA740C17}" presName="ThreeNodes_3" presStyleLbl="node1" presStyleIdx="2" presStyleCnt="3">
        <dgm:presLayoutVars>
          <dgm:bulletEnabled val="1"/>
        </dgm:presLayoutVars>
      </dgm:prSet>
      <dgm:spPr/>
    </dgm:pt>
    <dgm:pt modelId="{7D456103-741F-C74C-BB75-D4E751B8670D}" type="pres">
      <dgm:prSet presAssocID="{80437570-FDD5-4612-8CF8-ECFACA740C17}" presName="ThreeConn_1-2" presStyleLbl="fgAccFollowNode1" presStyleIdx="0" presStyleCnt="2">
        <dgm:presLayoutVars>
          <dgm:bulletEnabled val="1"/>
        </dgm:presLayoutVars>
      </dgm:prSet>
      <dgm:spPr/>
    </dgm:pt>
    <dgm:pt modelId="{028E8D8E-DFBD-5847-BE3E-21A702503257}" type="pres">
      <dgm:prSet presAssocID="{80437570-FDD5-4612-8CF8-ECFACA740C17}" presName="ThreeConn_2-3" presStyleLbl="fgAccFollowNode1" presStyleIdx="1" presStyleCnt="2">
        <dgm:presLayoutVars>
          <dgm:bulletEnabled val="1"/>
        </dgm:presLayoutVars>
      </dgm:prSet>
      <dgm:spPr/>
    </dgm:pt>
    <dgm:pt modelId="{C16FB97C-D896-8041-8DD6-B732B1FF560C}" type="pres">
      <dgm:prSet presAssocID="{80437570-FDD5-4612-8CF8-ECFACA740C17}" presName="ThreeNodes_1_text" presStyleLbl="node1" presStyleIdx="2" presStyleCnt="3">
        <dgm:presLayoutVars>
          <dgm:bulletEnabled val="1"/>
        </dgm:presLayoutVars>
      </dgm:prSet>
      <dgm:spPr/>
    </dgm:pt>
    <dgm:pt modelId="{FC70C49A-3F4D-E445-89FD-0C5FAF572434}" type="pres">
      <dgm:prSet presAssocID="{80437570-FDD5-4612-8CF8-ECFACA740C17}" presName="ThreeNodes_2_text" presStyleLbl="node1" presStyleIdx="2" presStyleCnt="3">
        <dgm:presLayoutVars>
          <dgm:bulletEnabled val="1"/>
        </dgm:presLayoutVars>
      </dgm:prSet>
      <dgm:spPr/>
    </dgm:pt>
    <dgm:pt modelId="{80B5852D-A963-D249-8A11-29FB5A1E8C59}" type="pres">
      <dgm:prSet presAssocID="{80437570-FDD5-4612-8CF8-ECFACA740C17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F05B0E12-CB54-5C41-AE64-7F3E41478788}" type="presOf" srcId="{36DC247C-3D26-4C64-AF58-2CAF32199E15}" destId="{D25DEDFC-949E-8249-935E-77083F74862C}" srcOrd="0" destOrd="0" presId="urn:microsoft.com/office/officeart/2005/8/layout/vProcess5"/>
    <dgm:cxn modelId="{005A7A2C-3423-5745-887C-94EEC68584D5}" type="presOf" srcId="{0A36E271-0E3E-4FEB-A056-2B6DAD8DACA0}" destId="{C16FB97C-D896-8041-8DD6-B732B1FF560C}" srcOrd="1" destOrd="0" presId="urn:microsoft.com/office/officeart/2005/8/layout/vProcess5"/>
    <dgm:cxn modelId="{2F980056-E8D0-5044-8CD9-ADC801A19D52}" type="presOf" srcId="{0A36E271-0E3E-4FEB-A056-2B6DAD8DACA0}" destId="{52F8EB00-CB04-1748-93D3-C34B3B198C04}" srcOrd="0" destOrd="0" presId="urn:microsoft.com/office/officeart/2005/8/layout/vProcess5"/>
    <dgm:cxn modelId="{92DAB060-63B7-4C9A-B2A7-FCAB26038BB7}" srcId="{80437570-FDD5-4612-8CF8-ECFACA740C17}" destId="{2340D95A-D86F-426B-B3F4-DDB2F4931879}" srcOrd="2" destOrd="0" parTransId="{8B75CBD8-A089-4D2C-819B-CF514CAB6E4A}" sibTransId="{FC85562A-63E1-4839-B4E0-950996B1EE49}"/>
    <dgm:cxn modelId="{1AF8B38C-A880-824E-BCAD-70F236E53F33}" type="presOf" srcId="{29E37EF7-DFF3-4684-9306-C0E37AA9D739}" destId="{028E8D8E-DFBD-5847-BE3E-21A702503257}" srcOrd="0" destOrd="0" presId="urn:microsoft.com/office/officeart/2005/8/layout/vProcess5"/>
    <dgm:cxn modelId="{DAE9C79D-B5C9-6840-8937-D60D97676232}" type="presOf" srcId="{36DC247C-3D26-4C64-AF58-2CAF32199E15}" destId="{FC70C49A-3F4D-E445-89FD-0C5FAF572434}" srcOrd="1" destOrd="0" presId="urn:microsoft.com/office/officeart/2005/8/layout/vProcess5"/>
    <dgm:cxn modelId="{704D13B9-A6BA-4B52-9ED3-C07457526251}" srcId="{80437570-FDD5-4612-8CF8-ECFACA740C17}" destId="{36DC247C-3D26-4C64-AF58-2CAF32199E15}" srcOrd="1" destOrd="0" parTransId="{E3041C1C-36D3-4BB4-9FAD-940C62AB4FC9}" sibTransId="{29E37EF7-DFF3-4684-9306-C0E37AA9D739}"/>
    <dgm:cxn modelId="{08468BC6-5C73-2B41-9AB4-D2CA1F38D321}" type="presOf" srcId="{80437570-FDD5-4612-8CF8-ECFACA740C17}" destId="{9B491F58-649E-3849-B289-5690FCCC1DAD}" srcOrd="0" destOrd="0" presId="urn:microsoft.com/office/officeart/2005/8/layout/vProcess5"/>
    <dgm:cxn modelId="{93AC89DD-15E0-DD4E-BCF2-25961FDA981B}" type="presOf" srcId="{1014ABDD-53C5-4D64-BBB1-ED17BC938F96}" destId="{7D456103-741F-C74C-BB75-D4E751B8670D}" srcOrd="0" destOrd="0" presId="urn:microsoft.com/office/officeart/2005/8/layout/vProcess5"/>
    <dgm:cxn modelId="{18AEC3E2-3D87-BF4D-81E0-CA34DF8A2D1B}" type="presOf" srcId="{2340D95A-D86F-426B-B3F4-DDB2F4931879}" destId="{80B5852D-A963-D249-8A11-29FB5A1E8C59}" srcOrd="1" destOrd="0" presId="urn:microsoft.com/office/officeart/2005/8/layout/vProcess5"/>
    <dgm:cxn modelId="{9390ACF0-5345-493F-9EDB-E79F3061DF4D}" srcId="{80437570-FDD5-4612-8CF8-ECFACA740C17}" destId="{0A36E271-0E3E-4FEB-A056-2B6DAD8DACA0}" srcOrd="0" destOrd="0" parTransId="{0A1D4B89-306A-455F-B375-405E909AD6A9}" sibTransId="{1014ABDD-53C5-4D64-BBB1-ED17BC938F96}"/>
    <dgm:cxn modelId="{AE10EAF3-B134-3547-9E9D-A4D5AB998F29}" type="presOf" srcId="{2340D95A-D86F-426B-B3F4-DDB2F4931879}" destId="{2BAB5823-68D4-6D43-9C51-A0015A0F8E21}" srcOrd="0" destOrd="0" presId="urn:microsoft.com/office/officeart/2005/8/layout/vProcess5"/>
    <dgm:cxn modelId="{99A500AE-432A-774E-A1EE-F989D2038924}" type="presParOf" srcId="{9B491F58-649E-3849-B289-5690FCCC1DAD}" destId="{68E65382-7A26-4E48-8593-1A0188769FD7}" srcOrd="0" destOrd="0" presId="urn:microsoft.com/office/officeart/2005/8/layout/vProcess5"/>
    <dgm:cxn modelId="{65EE3118-17AA-C64D-ACEE-6330F90B3675}" type="presParOf" srcId="{9B491F58-649E-3849-B289-5690FCCC1DAD}" destId="{52F8EB00-CB04-1748-93D3-C34B3B198C04}" srcOrd="1" destOrd="0" presId="urn:microsoft.com/office/officeart/2005/8/layout/vProcess5"/>
    <dgm:cxn modelId="{65DE80CF-2A8C-514E-B5DC-79D151343F3A}" type="presParOf" srcId="{9B491F58-649E-3849-B289-5690FCCC1DAD}" destId="{D25DEDFC-949E-8249-935E-77083F74862C}" srcOrd="2" destOrd="0" presId="urn:microsoft.com/office/officeart/2005/8/layout/vProcess5"/>
    <dgm:cxn modelId="{63C1EBF9-1E41-4048-9CBD-87355608DE02}" type="presParOf" srcId="{9B491F58-649E-3849-B289-5690FCCC1DAD}" destId="{2BAB5823-68D4-6D43-9C51-A0015A0F8E21}" srcOrd="3" destOrd="0" presId="urn:microsoft.com/office/officeart/2005/8/layout/vProcess5"/>
    <dgm:cxn modelId="{925CC32A-606E-D14D-A762-4B95B0CAC458}" type="presParOf" srcId="{9B491F58-649E-3849-B289-5690FCCC1DAD}" destId="{7D456103-741F-C74C-BB75-D4E751B8670D}" srcOrd="4" destOrd="0" presId="urn:microsoft.com/office/officeart/2005/8/layout/vProcess5"/>
    <dgm:cxn modelId="{97DFBD59-1185-A24C-ADB1-3AAAE64ED9BD}" type="presParOf" srcId="{9B491F58-649E-3849-B289-5690FCCC1DAD}" destId="{028E8D8E-DFBD-5847-BE3E-21A702503257}" srcOrd="5" destOrd="0" presId="urn:microsoft.com/office/officeart/2005/8/layout/vProcess5"/>
    <dgm:cxn modelId="{A1B297A4-C29A-1C40-BF26-4A9ECF7CD6B1}" type="presParOf" srcId="{9B491F58-649E-3849-B289-5690FCCC1DAD}" destId="{C16FB97C-D896-8041-8DD6-B732B1FF560C}" srcOrd="6" destOrd="0" presId="urn:microsoft.com/office/officeart/2005/8/layout/vProcess5"/>
    <dgm:cxn modelId="{988631B7-4E04-8B40-9D0C-648AFA532AD3}" type="presParOf" srcId="{9B491F58-649E-3849-B289-5690FCCC1DAD}" destId="{FC70C49A-3F4D-E445-89FD-0C5FAF572434}" srcOrd="7" destOrd="0" presId="urn:microsoft.com/office/officeart/2005/8/layout/vProcess5"/>
    <dgm:cxn modelId="{45841C40-1035-2C4F-8CA8-50746DAA1F2B}" type="presParOf" srcId="{9B491F58-649E-3849-B289-5690FCCC1DAD}" destId="{80B5852D-A963-D249-8A11-29FB5A1E8C59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F56423-AAB0-4E07-93E8-149E0BE4C94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659F19C-E8D2-491A-A60C-3744124E7F82}">
      <dgm:prSet/>
      <dgm:spPr/>
      <dgm:t>
        <a:bodyPr/>
        <a:lstStyle/>
        <a:p>
          <a:r>
            <a:rPr lang="en-US" dirty="0"/>
            <a:t> Selecting Target Market Segments:</a:t>
          </a:r>
        </a:p>
      </dgm:t>
    </dgm:pt>
    <dgm:pt modelId="{E678A726-30F0-4663-AB95-8536A40CAEA7}" type="parTrans" cxnId="{0FFDF41D-E93A-48F0-A3E3-591393280D36}">
      <dgm:prSet/>
      <dgm:spPr/>
      <dgm:t>
        <a:bodyPr/>
        <a:lstStyle/>
        <a:p>
          <a:endParaRPr lang="en-US"/>
        </a:p>
      </dgm:t>
    </dgm:pt>
    <dgm:pt modelId="{C9795B95-D69F-4B15-B00D-E72658856A82}" type="sibTrans" cxnId="{0FFDF41D-E93A-48F0-A3E3-591393280D36}">
      <dgm:prSet/>
      <dgm:spPr/>
      <dgm:t>
        <a:bodyPr/>
        <a:lstStyle/>
        <a:p>
          <a:endParaRPr lang="en-US"/>
        </a:p>
      </dgm:t>
    </dgm:pt>
    <dgm:pt modelId="{DA4EF962-6959-4229-B532-647D52C56492}">
      <dgm:prSet/>
      <dgm:spPr/>
      <dgm:t>
        <a:bodyPr/>
        <a:lstStyle/>
        <a:p>
          <a:r>
            <a:rPr lang="en-US"/>
            <a:t>Market Targeting Strategies: </a:t>
          </a:r>
        </a:p>
      </dgm:t>
    </dgm:pt>
    <dgm:pt modelId="{0DE1A3D4-AAA7-47CD-8F31-8A24EF5F4D74}" type="parTrans" cxnId="{414FF3CF-4DC1-42C9-A79A-E73D973A3089}">
      <dgm:prSet/>
      <dgm:spPr/>
      <dgm:t>
        <a:bodyPr/>
        <a:lstStyle/>
        <a:p>
          <a:endParaRPr lang="en-US"/>
        </a:p>
      </dgm:t>
    </dgm:pt>
    <dgm:pt modelId="{C1AB2F30-4055-4C9B-AC57-6C03C8A5F307}" type="sibTrans" cxnId="{414FF3CF-4DC1-42C9-A79A-E73D973A3089}">
      <dgm:prSet/>
      <dgm:spPr/>
      <dgm:t>
        <a:bodyPr/>
        <a:lstStyle/>
        <a:p>
          <a:endParaRPr lang="en-US"/>
        </a:p>
      </dgm:t>
    </dgm:pt>
    <dgm:pt modelId="{0F67DC26-66D5-4DE0-A635-1233BED1AF2C}">
      <dgm:prSet/>
      <dgm:spPr/>
      <dgm:t>
        <a:bodyPr/>
        <a:lstStyle/>
        <a:p>
          <a:r>
            <a:rPr lang="en-US"/>
            <a:t>Target broadly (undifferentiated / mass marketing): ignore market segments, go after the whole market with one offer. </a:t>
          </a:r>
        </a:p>
      </dgm:t>
    </dgm:pt>
    <dgm:pt modelId="{E8378E58-4EF7-41F9-8364-F28A0EFF8FA2}" type="parTrans" cxnId="{C9C21C3B-BD96-4E16-B330-61FEA5A434CB}">
      <dgm:prSet/>
      <dgm:spPr/>
      <dgm:t>
        <a:bodyPr/>
        <a:lstStyle/>
        <a:p>
          <a:endParaRPr lang="en-US"/>
        </a:p>
      </dgm:t>
    </dgm:pt>
    <dgm:pt modelId="{376A33BD-D69F-4283-95DB-48361B674B34}" type="sibTrans" cxnId="{C9C21C3B-BD96-4E16-B330-61FEA5A434CB}">
      <dgm:prSet/>
      <dgm:spPr/>
      <dgm:t>
        <a:bodyPr/>
        <a:lstStyle/>
        <a:p>
          <a:endParaRPr lang="en-US"/>
        </a:p>
      </dgm:t>
    </dgm:pt>
    <dgm:pt modelId="{5F6E49EC-987A-4630-A03A-C02DF0D5DD52}">
      <dgm:prSet/>
      <dgm:spPr/>
      <dgm:t>
        <a:bodyPr/>
        <a:lstStyle/>
        <a:p>
          <a:r>
            <a:rPr lang="en-US"/>
            <a:t>Differentiated marketing: target several market segments and designs separate offers for each.</a:t>
          </a:r>
        </a:p>
      </dgm:t>
    </dgm:pt>
    <dgm:pt modelId="{A88DB6B4-6CA4-4C55-8336-7DAB63CC0F58}" type="parTrans" cxnId="{F20FC53F-902A-41AD-BB86-29B504DFCC7F}">
      <dgm:prSet/>
      <dgm:spPr/>
      <dgm:t>
        <a:bodyPr/>
        <a:lstStyle/>
        <a:p>
          <a:endParaRPr lang="en-US"/>
        </a:p>
      </dgm:t>
    </dgm:pt>
    <dgm:pt modelId="{9150485A-5304-4120-9597-BACC7B1A1677}" type="sibTrans" cxnId="{F20FC53F-902A-41AD-BB86-29B504DFCC7F}">
      <dgm:prSet/>
      <dgm:spPr/>
      <dgm:t>
        <a:bodyPr/>
        <a:lstStyle/>
        <a:p>
          <a:endParaRPr lang="en-US"/>
        </a:p>
      </dgm:t>
    </dgm:pt>
    <dgm:pt modelId="{2608CFE9-C62D-D444-8876-1293C8477514}" type="pres">
      <dgm:prSet presAssocID="{D2F56423-AAB0-4E07-93E8-149E0BE4C94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70B75A3-2D87-C54B-802B-3228DDC859D3}" type="pres">
      <dgm:prSet presAssocID="{D659F19C-E8D2-491A-A60C-3744124E7F82}" presName="hierRoot1" presStyleCnt="0">
        <dgm:presLayoutVars>
          <dgm:hierBranch val="init"/>
        </dgm:presLayoutVars>
      </dgm:prSet>
      <dgm:spPr/>
    </dgm:pt>
    <dgm:pt modelId="{C7C977D6-CF89-234E-B807-00ED0DD664EA}" type="pres">
      <dgm:prSet presAssocID="{D659F19C-E8D2-491A-A60C-3744124E7F82}" presName="rootComposite1" presStyleCnt="0"/>
      <dgm:spPr/>
    </dgm:pt>
    <dgm:pt modelId="{B9051C44-E8E9-DB46-92D8-F17E385F4109}" type="pres">
      <dgm:prSet presAssocID="{D659F19C-E8D2-491A-A60C-3744124E7F82}" presName="rootText1" presStyleLbl="node0" presStyleIdx="0" presStyleCnt="2">
        <dgm:presLayoutVars>
          <dgm:chPref val="3"/>
        </dgm:presLayoutVars>
      </dgm:prSet>
      <dgm:spPr/>
    </dgm:pt>
    <dgm:pt modelId="{DE67099B-1274-4B48-AB1F-EA4596EDE514}" type="pres">
      <dgm:prSet presAssocID="{D659F19C-E8D2-491A-A60C-3744124E7F82}" presName="rootConnector1" presStyleLbl="node1" presStyleIdx="0" presStyleCnt="0"/>
      <dgm:spPr/>
    </dgm:pt>
    <dgm:pt modelId="{DB45C44C-3E77-E248-B064-CDB9F5D73CA3}" type="pres">
      <dgm:prSet presAssocID="{D659F19C-E8D2-491A-A60C-3744124E7F82}" presName="hierChild2" presStyleCnt="0"/>
      <dgm:spPr/>
    </dgm:pt>
    <dgm:pt modelId="{DBB88C52-AACA-A54B-A711-DBEA027DFF80}" type="pres">
      <dgm:prSet presAssocID="{D659F19C-E8D2-491A-A60C-3744124E7F82}" presName="hierChild3" presStyleCnt="0"/>
      <dgm:spPr/>
    </dgm:pt>
    <dgm:pt modelId="{5913819A-8392-9F4F-B27B-FC4412CB38CB}" type="pres">
      <dgm:prSet presAssocID="{DA4EF962-6959-4229-B532-647D52C56492}" presName="hierRoot1" presStyleCnt="0">
        <dgm:presLayoutVars>
          <dgm:hierBranch val="init"/>
        </dgm:presLayoutVars>
      </dgm:prSet>
      <dgm:spPr/>
    </dgm:pt>
    <dgm:pt modelId="{1EA057FB-7EC4-F34D-9D37-45F00909D3B0}" type="pres">
      <dgm:prSet presAssocID="{DA4EF962-6959-4229-B532-647D52C56492}" presName="rootComposite1" presStyleCnt="0"/>
      <dgm:spPr/>
    </dgm:pt>
    <dgm:pt modelId="{5345D240-7437-F845-BC20-B9A823E49965}" type="pres">
      <dgm:prSet presAssocID="{DA4EF962-6959-4229-B532-647D52C56492}" presName="rootText1" presStyleLbl="node0" presStyleIdx="1" presStyleCnt="2">
        <dgm:presLayoutVars>
          <dgm:chPref val="3"/>
        </dgm:presLayoutVars>
      </dgm:prSet>
      <dgm:spPr/>
    </dgm:pt>
    <dgm:pt modelId="{CDC928F3-157B-F34E-83DD-84901FA3B57E}" type="pres">
      <dgm:prSet presAssocID="{DA4EF962-6959-4229-B532-647D52C56492}" presName="rootConnector1" presStyleLbl="node1" presStyleIdx="0" presStyleCnt="0"/>
      <dgm:spPr/>
    </dgm:pt>
    <dgm:pt modelId="{31333646-68EE-FC49-AAB4-9B1D49FCAE67}" type="pres">
      <dgm:prSet presAssocID="{DA4EF962-6959-4229-B532-647D52C56492}" presName="hierChild2" presStyleCnt="0"/>
      <dgm:spPr/>
    </dgm:pt>
    <dgm:pt modelId="{C8EE2FCD-48A1-EF4C-82ED-74307E81D4AF}" type="pres">
      <dgm:prSet presAssocID="{E8378E58-4EF7-41F9-8364-F28A0EFF8FA2}" presName="Name37" presStyleLbl="parChTrans1D2" presStyleIdx="0" presStyleCnt="2"/>
      <dgm:spPr/>
    </dgm:pt>
    <dgm:pt modelId="{DDA5F178-B067-6E4A-BA28-E8BA188A962D}" type="pres">
      <dgm:prSet presAssocID="{0F67DC26-66D5-4DE0-A635-1233BED1AF2C}" presName="hierRoot2" presStyleCnt="0">
        <dgm:presLayoutVars>
          <dgm:hierBranch val="init"/>
        </dgm:presLayoutVars>
      </dgm:prSet>
      <dgm:spPr/>
    </dgm:pt>
    <dgm:pt modelId="{229A92F0-4416-CA44-93BB-7C36C8141BE3}" type="pres">
      <dgm:prSet presAssocID="{0F67DC26-66D5-4DE0-A635-1233BED1AF2C}" presName="rootComposite" presStyleCnt="0"/>
      <dgm:spPr/>
    </dgm:pt>
    <dgm:pt modelId="{B5D5F642-1EC7-EF4E-A608-914554006E7D}" type="pres">
      <dgm:prSet presAssocID="{0F67DC26-66D5-4DE0-A635-1233BED1AF2C}" presName="rootText" presStyleLbl="node2" presStyleIdx="0" presStyleCnt="2">
        <dgm:presLayoutVars>
          <dgm:chPref val="3"/>
        </dgm:presLayoutVars>
      </dgm:prSet>
      <dgm:spPr/>
    </dgm:pt>
    <dgm:pt modelId="{79C9DBBC-63F0-A14E-9B3B-9B72871604F2}" type="pres">
      <dgm:prSet presAssocID="{0F67DC26-66D5-4DE0-A635-1233BED1AF2C}" presName="rootConnector" presStyleLbl="node2" presStyleIdx="0" presStyleCnt="2"/>
      <dgm:spPr/>
    </dgm:pt>
    <dgm:pt modelId="{E2638765-FC12-094B-9B29-C179E318C1A6}" type="pres">
      <dgm:prSet presAssocID="{0F67DC26-66D5-4DE0-A635-1233BED1AF2C}" presName="hierChild4" presStyleCnt="0"/>
      <dgm:spPr/>
    </dgm:pt>
    <dgm:pt modelId="{0FA35B3F-90A1-9145-91E4-74EFDC2D4BB1}" type="pres">
      <dgm:prSet presAssocID="{0F67DC26-66D5-4DE0-A635-1233BED1AF2C}" presName="hierChild5" presStyleCnt="0"/>
      <dgm:spPr/>
    </dgm:pt>
    <dgm:pt modelId="{B071F5CD-4D87-7C47-8461-B464CF733E0E}" type="pres">
      <dgm:prSet presAssocID="{A88DB6B4-6CA4-4C55-8336-7DAB63CC0F58}" presName="Name37" presStyleLbl="parChTrans1D2" presStyleIdx="1" presStyleCnt="2"/>
      <dgm:spPr/>
    </dgm:pt>
    <dgm:pt modelId="{D476DDF8-80ED-E049-9C68-69E111D685F0}" type="pres">
      <dgm:prSet presAssocID="{5F6E49EC-987A-4630-A03A-C02DF0D5DD52}" presName="hierRoot2" presStyleCnt="0">
        <dgm:presLayoutVars>
          <dgm:hierBranch val="init"/>
        </dgm:presLayoutVars>
      </dgm:prSet>
      <dgm:spPr/>
    </dgm:pt>
    <dgm:pt modelId="{1345386D-1AB5-9A46-83D8-9D42B20D7394}" type="pres">
      <dgm:prSet presAssocID="{5F6E49EC-987A-4630-A03A-C02DF0D5DD52}" presName="rootComposite" presStyleCnt="0"/>
      <dgm:spPr/>
    </dgm:pt>
    <dgm:pt modelId="{9FADC659-CB5B-524B-9799-C81B29E915A6}" type="pres">
      <dgm:prSet presAssocID="{5F6E49EC-987A-4630-A03A-C02DF0D5DD52}" presName="rootText" presStyleLbl="node2" presStyleIdx="1" presStyleCnt="2">
        <dgm:presLayoutVars>
          <dgm:chPref val="3"/>
        </dgm:presLayoutVars>
      </dgm:prSet>
      <dgm:spPr/>
    </dgm:pt>
    <dgm:pt modelId="{D5C2A8B8-8CAD-DF4D-978B-EBAF3023948B}" type="pres">
      <dgm:prSet presAssocID="{5F6E49EC-987A-4630-A03A-C02DF0D5DD52}" presName="rootConnector" presStyleLbl="node2" presStyleIdx="1" presStyleCnt="2"/>
      <dgm:spPr/>
    </dgm:pt>
    <dgm:pt modelId="{8BC194E4-C77E-6647-887E-100331B59FE0}" type="pres">
      <dgm:prSet presAssocID="{5F6E49EC-987A-4630-A03A-C02DF0D5DD52}" presName="hierChild4" presStyleCnt="0"/>
      <dgm:spPr/>
    </dgm:pt>
    <dgm:pt modelId="{18AE494F-CC6B-0948-9760-8F6CB259CF76}" type="pres">
      <dgm:prSet presAssocID="{5F6E49EC-987A-4630-A03A-C02DF0D5DD52}" presName="hierChild5" presStyleCnt="0"/>
      <dgm:spPr/>
    </dgm:pt>
    <dgm:pt modelId="{288A04FC-700E-0A49-85F6-2B97C7E05B3B}" type="pres">
      <dgm:prSet presAssocID="{DA4EF962-6959-4229-B532-647D52C56492}" presName="hierChild3" presStyleCnt="0"/>
      <dgm:spPr/>
    </dgm:pt>
  </dgm:ptLst>
  <dgm:cxnLst>
    <dgm:cxn modelId="{0FFDF41D-E93A-48F0-A3E3-591393280D36}" srcId="{D2F56423-AAB0-4E07-93E8-149E0BE4C944}" destId="{D659F19C-E8D2-491A-A60C-3744124E7F82}" srcOrd="0" destOrd="0" parTransId="{E678A726-30F0-4663-AB95-8536A40CAEA7}" sibTransId="{C9795B95-D69F-4B15-B00D-E72658856A82}"/>
    <dgm:cxn modelId="{DF34F422-1D51-A240-B35D-D56177FC3222}" type="presOf" srcId="{D659F19C-E8D2-491A-A60C-3744124E7F82}" destId="{B9051C44-E8E9-DB46-92D8-F17E385F4109}" srcOrd="0" destOrd="0" presId="urn:microsoft.com/office/officeart/2005/8/layout/orgChart1"/>
    <dgm:cxn modelId="{C9C21C3B-BD96-4E16-B330-61FEA5A434CB}" srcId="{DA4EF962-6959-4229-B532-647D52C56492}" destId="{0F67DC26-66D5-4DE0-A635-1233BED1AF2C}" srcOrd="0" destOrd="0" parTransId="{E8378E58-4EF7-41F9-8364-F28A0EFF8FA2}" sibTransId="{376A33BD-D69F-4283-95DB-48361B674B34}"/>
    <dgm:cxn modelId="{075B823F-9197-B34E-A158-F4DB3B6DE0D1}" type="presOf" srcId="{E8378E58-4EF7-41F9-8364-F28A0EFF8FA2}" destId="{C8EE2FCD-48A1-EF4C-82ED-74307E81D4AF}" srcOrd="0" destOrd="0" presId="urn:microsoft.com/office/officeart/2005/8/layout/orgChart1"/>
    <dgm:cxn modelId="{F20FC53F-902A-41AD-BB86-29B504DFCC7F}" srcId="{DA4EF962-6959-4229-B532-647D52C56492}" destId="{5F6E49EC-987A-4630-A03A-C02DF0D5DD52}" srcOrd="1" destOrd="0" parTransId="{A88DB6B4-6CA4-4C55-8336-7DAB63CC0F58}" sibTransId="{9150485A-5304-4120-9597-BACC7B1A1677}"/>
    <dgm:cxn modelId="{4A500641-836D-E346-87DF-E6A25E6193FA}" type="presOf" srcId="{5F6E49EC-987A-4630-A03A-C02DF0D5DD52}" destId="{D5C2A8B8-8CAD-DF4D-978B-EBAF3023948B}" srcOrd="1" destOrd="0" presId="urn:microsoft.com/office/officeart/2005/8/layout/orgChart1"/>
    <dgm:cxn modelId="{F0363A72-3705-9044-818C-7D4E5BAB2436}" type="presOf" srcId="{D2F56423-AAB0-4E07-93E8-149E0BE4C944}" destId="{2608CFE9-C62D-D444-8876-1293C8477514}" srcOrd="0" destOrd="0" presId="urn:microsoft.com/office/officeart/2005/8/layout/orgChart1"/>
    <dgm:cxn modelId="{E00AC57E-1954-0A48-B4DB-BC1AD4C33786}" type="presOf" srcId="{DA4EF962-6959-4229-B532-647D52C56492}" destId="{CDC928F3-157B-F34E-83DD-84901FA3B57E}" srcOrd="1" destOrd="0" presId="urn:microsoft.com/office/officeart/2005/8/layout/orgChart1"/>
    <dgm:cxn modelId="{CC47A98F-8BA0-BD45-9B6A-0DBFE268FCB0}" type="presOf" srcId="{0F67DC26-66D5-4DE0-A635-1233BED1AF2C}" destId="{79C9DBBC-63F0-A14E-9B3B-9B72871604F2}" srcOrd="1" destOrd="0" presId="urn:microsoft.com/office/officeart/2005/8/layout/orgChart1"/>
    <dgm:cxn modelId="{A448B5A4-3098-9149-B5BD-1DF5F6AE5293}" type="presOf" srcId="{D659F19C-E8D2-491A-A60C-3744124E7F82}" destId="{DE67099B-1274-4B48-AB1F-EA4596EDE514}" srcOrd="1" destOrd="0" presId="urn:microsoft.com/office/officeart/2005/8/layout/orgChart1"/>
    <dgm:cxn modelId="{92D0A3B6-570D-A545-8D21-134BB1535A98}" type="presOf" srcId="{5F6E49EC-987A-4630-A03A-C02DF0D5DD52}" destId="{9FADC659-CB5B-524B-9799-C81B29E915A6}" srcOrd="0" destOrd="0" presId="urn:microsoft.com/office/officeart/2005/8/layout/orgChart1"/>
    <dgm:cxn modelId="{8B847FCC-D5BE-9E44-AEA6-10D5ABDA3C36}" type="presOf" srcId="{A88DB6B4-6CA4-4C55-8336-7DAB63CC0F58}" destId="{B071F5CD-4D87-7C47-8461-B464CF733E0E}" srcOrd="0" destOrd="0" presId="urn:microsoft.com/office/officeart/2005/8/layout/orgChart1"/>
    <dgm:cxn modelId="{414FF3CF-4DC1-42C9-A79A-E73D973A3089}" srcId="{D2F56423-AAB0-4E07-93E8-149E0BE4C944}" destId="{DA4EF962-6959-4229-B532-647D52C56492}" srcOrd="1" destOrd="0" parTransId="{0DE1A3D4-AAA7-47CD-8F31-8A24EF5F4D74}" sibTransId="{C1AB2F30-4055-4C9B-AC57-6C03C8A5F307}"/>
    <dgm:cxn modelId="{181617EC-F3ED-E047-AFBD-A0CC7B8A8EE1}" type="presOf" srcId="{DA4EF962-6959-4229-B532-647D52C56492}" destId="{5345D240-7437-F845-BC20-B9A823E49965}" srcOrd="0" destOrd="0" presId="urn:microsoft.com/office/officeart/2005/8/layout/orgChart1"/>
    <dgm:cxn modelId="{5610A9F9-922A-4E46-95F0-46B764428B07}" type="presOf" srcId="{0F67DC26-66D5-4DE0-A635-1233BED1AF2C}" destId="{B5D5F642-1EC7-EF4E-A608-914554006E7D}" srcOrd="0" destOrd="0" presId="urn:microsoft.com/office/officeart/2005/8/layout/orgChart1"/>
    <dgm:cxn modelId="{69F9A4D0-FD5D-6840-B795-134CCBADE9F5}" type="presParOf" srcId="{2608CFE9-C62D-D444-8876-1293C8477514}" destId="{170B75A3-2D87-C54B-802B-3228DDC859D3}" srcOrd="0" destOrd="0" presId="urn:microsoft.com/office/officeart/2005/8/layout/orgChart1"/>
    <dgm:cxn modelId="{2B43EF2B-6BA7-1248-91CF-1627FD3AA617}" type="presParOf" srcId="{170B75A3-2D87-C54B-802B-3228DDC859D3}" destId="{C7C977D6-CF89-234E-B807-00ED0DD664EA}" srcOrd="0" destOrd="0" presId="urn:microsoft.com/office/officeart/2005/8/layout/orgChart1"/>
    <dgm:cxn modelId="{15AB342B-3817-4C4E-A12C-B183F1B612AA}" type="presParOf" srcId="{C7C977D6-CF89-234E-B807-00ED0DD664EA}" destId="{B9051C44-E8E9-DB46-92D8-F17E385F4109}" srcOrd="0" destOrd="0" presId="urn:microsoft.com/office/officeart/2005/8/layout/orgChart1"/>
    <dgm:cxn modelId="{50A65F9B-994C-114C-925E-7A6497886B58}" type="presParOf" srcId="{C7C977D6-CF89-234E-B807-00ED0DD664EA}" destId="{DE67099B-1274-4B48-AB1F-EA4596EDE514}" srcOrd="1" destOrd="0" presId="urn:microsoft.com/office/officeart/2005/8/layout/orgChart1"/>
    <dgm:cxn modelId="{CA254FAC-D75D-DC45-A2DB-15C9E9A1A535}" type="presParOf" srcId="{170B75A3-2D87-C54B-802B-3228DDC859D3}" destId="{DB45C44C-3E77-E248-B064-CDB9F5D73CA3}" srcOrd="1" destOrd="0" presId="urn:microsoft.com/office/officeart/2005/8/layout/orgChart1"/>
    <dgm:cxn modelId="{00AFF186-54DF-FF49-81C6-871A7AA2E7E8}" type="presParOf" srcId="{170B75A3-2D87-C54B-802B-3228DDC859D3}" destId="{DBB88C52-AACA-A54B-A711-DBEA027DFF80}" srcOrd="2" destOrd="0" presId="urn:microsoft.com/office/officeart/2005/8/layout/orgChart1"/>
    <dgm:cxn modelId="{63320D4E-F6F7-B242-8449-0CBC723DB3E5}" type="presParOf" srcId="{2608CFE9-C62D-D444-8876-1293C8477514}" destId="{5913819A-8392-9F4F-B27B-FC4412CB38CB}" srcOrd="1" destOrd="0" presId="urn:microsoft.com/office/officeart/2005/8/layout/orgChart1"/>
    <dgm:cxn modelId="{B13A8085-0A4D-C34B-B3E6-6148DE8AB498}" type="presParOf" srcId="{5913819A-8392-9F4F-B27B-FC4412CB38CB}" destId="{1EA057FB-7EC4-F34D-9D37-45F00909D3B0}" srcOrd="0" destOrd="0" presId="urn:microsoft.com/office/officeart/2005/8/layout/orgChart1"/>
    <dgm:cxn modelId="{C1B46620-8A70-B040-957D-3F709731B24D}" type="presParOf" srcId="{1EA057FB-7EC4-F34D-9D37-45F00909D3B0}" destId="{5345D240-7437-F845-BC20-B9A823E49965}" srcOrd="0" destOrd="0" presId="urn:microsoft.com/office/officeart/2005/8/layout/orgChart1"/>
    <dgm:cxn modelId="{409F7049-5A2E-4749-8BFD-C0F5D7CEB1FB}" type="presParOf" srcId="{1EA057FB-7EC4-F34D-9D37-45F00909D3B0}" destId="{CDC928F3-157B-F34E-83DD-84901FA3B57E}" srcOrd="1" destOrd="0" presId="urn:microsoft.com/office/officeart/2005/8/layout/orgChart1"/>
    <dgm:cxn modelId="{F0B651FF-2BA2-3949-8F1F-49DDF648261F}" type="presParOf" srcId="{5913819A-8392-9F4F-B27B-FC4412CB38CB}" destId="{31333646-68EE-FC49-AAB4-9B1D49FCAE67}" srcOrd="1" destOrd="0" presId="urn:microsoft.com/office/officeart/2005/8/layout/orgChart1"/>
    <dgm:cxn modelId="{7E91CE57-D735-BB4C-BEE0-F562E2A28851}" type="presParOf" srcId="{31333646-68EE-FC49-AAB4-9B1D49FCAE67}" destId="{C8EE2FCD-48A1-EF4C-82ED-74307E81D4AF}" srcOrd="0" destOrd="0" presId="urn:microsoft.com/office/officeart/2005/8/layout/orgChart1"/>
    <dgm:cxn modelId="{D76F1CF5-1BAC-5E4C-86C0-CCAE67B81373}" type="presParOf" srcId="{31333646-68EE-FC49-AAB4-9B1D49FCAE67}" destId="{DDA5F178-B067-6E4A-BA28-E8BA188A962D}" srcOrd="1" destOrd="0" presId="urn:microsoft.com/office/officeart/2005/8/layout/orgChart1"/>
    <dgm:cxn modelId="{69353D69-B4FA-4748-99F2-1F35A7BD8086}" type="presParOf" srcId="{DDA5F178-B067-6E4A-BA28-E8BA188A962D}" destId="{229A92F0-4416-CA44-93BB-7C36C8141BE3}" srcOrd="0" destOrd="0" presId="urn:microsoft.com/office/officeart/2005/8/layout/orgChart1"/>
    <dgm:cxn modelId="{CE66C6A7-253E-264F-8FB2-AD51C4FF38C3}" type="presParOf" srcId="{229A92F0-4416-CA44-93BB-7C36C8141BE3}" destId="{B5D5F642-1EC7-EF4E-A608-914554006E7D}" srcOrd="0" destOrd="0" presId="urn:microsoft.com/office/officeart/2005/8/layout/orgChart1"/>
    <dgm:cxn modelId="{7420BF67-0BA0-DE45-B77E-24026118EFAB}" type="presParOf" srcId="{229A92F0-4416-CA44-93BB-7C36C8141BE3}" destId="{79C9DBBC-63F0-A14E-9B3B-9B72871604F2}" srcOrd="1" destOrd="0" presId="urn:microsoft.com/office/officeart/2005/8/layout/orgChart1"/>
    <dgm:cxn modelId="{623CD39B-540E-2E47-8F0B-790BD344F729}" type="presParOf" srcId="{DDA5F178-B067-6E4A-BA28-E8BA188A962D}" destId="{E2638765-FC12-094B-9B29-C179E318C1A6}" srcOrd="1" destOrd="0" presId="urn:microsoft.com/office/officeart/2005/8/layout/orgChart1"/>
    <dgm:cxn modelId="{27102F1F-C12D-7B4B-AE84-DA784EA521E8}" type="presParOf" srcId="{DDA5F178-B067-6E4A-BA28-E8BA188A962D}" destId="{0FA35B3F-90A1-9145-91E4-74EFDC2D4BB1}" srcOrd="2" destOrd="0" presId="urn:microsoft.com/office/officeart/2005/8/layout/orgChart1"/>
    <dgm:cxn modelId="{C7D09962-C958-454F-9403-1A1ED33EE329}" type="presParOf" srcId="{31333646-68EE-FC49-AAB4-9B1D49FCAE67}" destId="{B071F5CD-4D87-7C47-8461-B464CF733E0E}" srcOrd="2" destOrd="0" presId="urn:microsoft.com/office/officeart/2005/8/layout/orgChart1"/>
    <dgm:cxn modelId="{0D3562FE-25A1-ED45-87B1-CFC2C5162ECF}" type="presParOf" srcId="{31333646-68EE-FC49-AAB4-9B1D49FCAE67}" destId="{D476DDF8-80ED-E049-9C68-69E111D685F0}" srcOrd="3" destOrd="0" presId="urn:microsoft.com/office/officeart/2005/8/layout/orgChart1"/>
    <dgm:cxn modelId="{1D1251C8-0596-8E49-8B22-37251FAC4031}" type="presParOf" srcId="{D476DDF8-80ED-E049-9C68-69E111D685F0}" destId="{1345386D-1AB5-9A46-83D8-9D42B20D7394}" srcOrd="0" destOrd="0" presId="urn:microsoft.com/office/officeart/2005/8/layout/orgChart1"/>
    <dgm:cxn modelId="{8B7B0250-61D8-6B44-A260-FF58EB4AC729}" type="presParOf" srcId="{1345386D-1AB5-9A46-83D8-9D42B20D7394}" destId="{9FADC659-CB5B-524B-9799-C81B29E915A6}" srcOrd="0" destOrd="0" presId="urn:microsoft.com/office/officeart/2005/8/layout/orgChart1"/>
    <dgm:cxn modelId="{6B916FE2-F378-3C44-A97D-CC9974F59C2B}" type="presParOf" srcId="{1345386D-1AB5-9A46-83D8-9D42B20D7394}" destId="{D5C2A8B8-8CAD-DF4D-978B-EBAF3023948B}" srcOrd="1" destOrd="0" presId="urn:microsoft.com/office/officeart/2005/8/layout/orgChart1"/>
    <dgm:cxn modelId="{A88F6BFE-0740-4A4B-BF31-7B827553358D}" type="presParOf" srcId="{D476DDF8-80ED-E049-9C68-69E111D685F0}" destId="{8BC194E4-C77E-6647-887E-100331B59FE0}" srcOrd="1" destOrd="0" presId="urn:microsoft.com/office/officeart/2005/8/layout/orgChart1"/>
    <dgm:cxn modelId="{2D3BEFCC-E68D-DF43-AD48-339ECCD25C8A}" type="presParOf" srcId="{D476DDF8-80ED-E049-9C68-69E111D685F0}" destId="{18AE494F-CC6B-0948-9760-8F6CB259CF76}" srcOrd="2" destOrd="0" presId="urn:microsoft.com/office/officeart/2005/8/layout/orgChart1"/>
    <dgm:cxn modelId="{AF7B4CF1-81A0-5744-8553-A24BCE93D89B}" type="presParOf" srcId="{5913819A-8392-9F4F-B27B-FC4412CB38CB}" destId="{288A04FC-700E-0A49-85F6-2B97C7E05B3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12DD26-8FF6-F642-AC68-F489705AB251}">
      <dsp:nvSpPr>
        <dsp:cNvPr id="0" name=""/>
        <dsp:cNvSpPr/>
      </dsp:nvSpPr>
      <dsp:spPr>
        <a:xfrm>
          <a:off x="0" y="613262"/>
          <a:ext cx="5141912" cy="13455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>
              <a:sym typeface="Wingdings" panose="05000000000000000000" pitchFamily="2" charset="2"/>
            </a:rPr>
            <a:t></a:t>
          </a:r>
          <a:r>
            <a:rPr lang="en-US" sz="2500" kern="1200"/>
            <a:t> </a:t>
          </a:r>
          <a:r>
            <a:rPr lang="en-US" sz="2500" b="1" kern="1200"/>
            <a:t>Measurable</a:t>
          </a:r>
          <a:r>
            <a:rPr lang="en-US" sz="2500" kern="1200"/>
            <a:t>: size, purchasing power, and profiles of the segments can be measured.</a:t>
          </a:r>
        </a:p>
      </dsp:txBody>
      <dsp:txXfrm>
        <a:off x="65682" y="678944"/>
        <a:ext cx="5010548" cy="1214136"/>
      </dsp:txXfrm>
    </dsp:sp>
    <dsp:sp modelId="{5706A91B-7F4D-8245-A307-21D69B7C6492}">
      <dsp:nvSpPr>
        <dsp:cNvPr id="0" name=""/>
        <dsp:cNvSpPr/>
      </dsp:nvSpPr>
      <dsp:spPr>
        <a:xfrm>
          <a:off x="0" y="2030762"/>
          <a:ext cx="5141912" cy="1345500"/>
        </a:xfrm>
        <a:prstGeom prst="roundRect">
          <a:avLst/>
        </a:prstGeom>
        <a:solidFill>
          <a:schemeClr val="accent2">
            <a:hueOff val="953895"/>
            <a:satOff val="-21764"/>
            <a:lumOff val="80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>
              <a:sym typeface="Wingdings" panose="05000000000000000000" pitchFamily="2" charset="2"/>
            </a:rPr>
            <a:t></a:t>
          </a:r>
          <a:r>
            <a:rPr lang="en-US" sz="2500" kern="1200"/>
            <a:t> </a:t>
          </a:r>
          <a:r>
            <a:rPr lang="en-US" sz="2500" b="1" kern="1200"/>
            <a:t>Accessible</a:t>
          </a:r>
          <a:r>
            <a:rPr lang="en-US" sz="2500" kern="1200"/>
            <a:t>: segments can be effectively reached and served. </a:t>
          </a:r>
        </a:p>
      </dsp:txBody>
      <dsp:txXfrm>
        <a:off x="65682" y="2096444"/>
        <a:ext cx="5010548" cy="1214136"/>
      </dsp:txXfrm>
    </dsp:sp>
    <dsp:sp modelId="{B54A892A-D5B3-3449-B02A-B1D40A7D470D}">
      <dsp:nvSpPr>
        <dsp:cNvPr id="0" name=""/>
        <dsp:cNvSpPr/>
      </dsp:nvSpPr>
      <dsp:spPr>
        <a:xfrm>
          <a:off x="0" y="3448262"/>
          <a:ext cx="5141912" cy="1345500"/>
        </a:xfrm>
        <a:prstGeom prst="roundRect">
          <a:avLst/>
        </a:prstGeom>
        <a:solidFill>
          <a:schemeClr val="accent2">
            <a:hueOff val="1907789"/>
            <a:satOff val="-43528"/>
            <a:lumOff val="160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>
              <a:sym typeface="Wingdings" panose="05000000000000000000" pitchFamily="2" charset="2"/>
            </a:rPr>
            <a:t></a:t>
          </a:r>
          <a:r>
            <a:rPr lang="en-US" sz="2500" kern="1200"/>
            <a:t> </a:t>
          </a:r>
          <a:r>
            <a:rPr lang="en-US" sz="2500" b="1" kern="1200"/>
            <a:t>Substantial</a:t>
          </a:r>
          <a:r>
            <a:rPr lang="en-US" sz="2500" kern="1200"/>
            <a:t>: segments large or profitable enough to serve. </a:t>
          </a:r>
        </a:p>
      </dsp:txBody>
      <dsp:txXfrm>
        <a:off x="65682" y="3513944"/>
        <a:ext cx="5010548" cy="12141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8EB00-CB04-1748-93D3-C34B3B198C04}">
      <dsp:nvSpPr>
        <dsp:cNvPr id="0" name=""/>
        <dsp:cNvSpPr/>
      </dsp:nvSpPr>
      <dsp:spPr>
        <a:xfrm>
          <a:off x="0" y="0"/>
          <a:ext cx="8549640" cy="108535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/>
            <a:t>Selecting Target Market Segments:</a:t>
          </a:r>
        </a:p>
      </dsp:txBody>
      <dsp:txXfrm>
        <a:off x="31789" y="31789"/>
        <a:ext cx="7378458" cy="1021775"/>
      </dsp:txXfrm>
    </dsp:sp>
    <dsp:sp modelId="{D25DEDFC-949E-8249-935E-77083F74862C}">
      <dsp:nvSpPr>
        <dsp:cNvPr id="0" name=""/>
        <dsp:cNvSpPr/>
      </dsp:nvSpPr>
      <dsp:spPr>
        <a:xfrm>
          <a:off x="754379" y="1266245"/>
          <a:ext cx="8549640" cy="1085353"/>
        </a:xfrm>
        <a:prstGeom prst="roundRect">
          <a:avLst>
            <a:gd name="adj" fmla="val 10000"/>
          </a:avLst>
        </a:prstGeom>
        <a:solidFill>
          <a:schemeClr val="accent2">
            <a:hueOff val="953895"/>
            <a:satOff val="-21764"/>
            <a:lumOff val="80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/>
            <a:t>Target Market - a set of buyers who share common needs or characteristics that a company decides to serve</a:t>
          </a:r>
        </a:p>
      </dsp:txBody>
      <dsp:txXfrm>
        <a:off x="786168" y="1298034"/>
        <a:ext cx="7026202" cy="1021775"/>
      </dsp:txXfrm>
    </dsp:sp>
    <dsp:sp modelId="{2BAB5823-68D4-6D43-9C51-A0015A0F8E21}">
      <dsp:nvSpPr>
        <dsp:cNvPr id="0" name=""/>
        <dsp:cNvSpPr/>
      </dsp:nvSpPr>
      <dsp:spPr>
        <a:xfrm>
          <a:off x="1508759" y="2532491"/>
          <a:ext cx="8549640" cy="1085353"/>
        </a:xfrm>
        <a:prstGeom prst="roundRect">
          <a:avLst>
            <a:gd name="adj" fmla="val 10000"/>
          </a:avLst>
        </a:prstGeom>
        <a:solidFill>
          <a:schemeClr val="accent2">
            <a:hueOff val="1907789"/>
            <a:satOff val="-43528"/>
            <a:lumOff val="160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/>
            <a:t>For selection company needs to apply Market Targeting Strategies</a:t>
          </a:r>
        </a:p>
      </dsp:txBody>
      <dsp:txXfrm>
        <a:off x="1540548" y="2564280"/>
        <a:ext cx="7026202" cy="1021775"/>
      </dsp:txXfrm>
    </dsp:sp>
    <dsp:sp modelId="{7D456103-741F-C74C-BB75-D4E751B8670D}">
      <dsp:nvSpPr>
        <dsp:cNvPr id="0" name=""/>
        <dsp:cNvSpPr/>
      </dsp:nvSpPr>
      <dsp:spPr>
        <a:xfrm>
          <a:off x="7844160" y="823059"/>
          <a:ext cx="705479" cy="70547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300" kern="1200"/>
        </a:p>
      </dsp:txBody>
      <dsp:txXfrm>
        <a:off x="8002893" y="823059"/>
        <a:ext cx="388013" cy="530873"/>
      </dsp:txXfrm>
    </dsp:sp>
    <dsp:sp modelId="{028E8D8E-DFBD-5847-BE3E-21A702503257}">
      <dsp:nvSpPr>
        <dsp:cNvPr id="0" name=""/>
        <dsp:cNvSpPr/>
      </dsp:nvSpPr>
      <dsp:spPr>
        <a:xfrm>
          <a:off x="8598540" y="2082069"/>
          <a:ext cx="705479" cy="70547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974561"/>
            <a:satOff val="-5173"/>
            <a:lumOff val="1852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974561"/>
              <a:satOff val="-5173"/>
              <a:lumOff val="18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300" kern="1200"/>
        </a:p>
      </dsp:txBody>
      <dsp:txXfrm>
        <a:off x="8757273" y="2082069"/>
        <a:ext cx="388013" cy="5308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71F5CD-4D87-7C47-8461-B464CF733E0E}">
      <dsp:nvSpPr>
        <dsp:cNvPr id="0" name=""/>
        <dsp:cNvSpPr/>
      </dsp:nvSpPr>
      <dsp:spPr>
        <a:xfrm>
          <a:off x="5933605" y="1494996"/>
          <a:ext cx="1808811" cy="627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3925"/>
              </a:lnTo>
              <a:lnTo>
                <a:pt x="1808811" y="313925"/>
              </a:lnTo>
              <a:lnTo>
                <a:pt x="1808811" y="6278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EE2FCD-48A1-EF4C-82ED-74307E81D4AF}">
      <dsp:nvSpPr>
        <dsp:cNvPr id="0" name=""/>
        <dsp:cNvSpPr/>
      </dsp:nvSpPr>
      <dsp:spPr>
        <a:xfrm>
          <a:off x="4124794" y="1494996"/>
          <a:ext cx="1808811" cy="627851"/>
        </a:xfrm>
        <a:custGeom>
          <a:avLst/>
          <a:gdLst/>
          <a:ahLst/>
          <a:cxnLst/>
          <a:rect l="0" t="0" r="0" b="0"/>
          <a:pathLst>
            <a:path>
              <a:moveTo>
                <a:pt x="1808811" y="0"/>
              </a:moveTo>
              <a:lnTo>
                <a:pt x="1808811" y="313925"/>
              </a:lnTo>
              <a:lnTo>
                <a:pt x="0" y="313925"/>
              </a:lnTo>
              <a:lnTo>
                <a:pt x="0" y="6278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051C44-E8E9-DB46-92D8-F17E385F4109}">
      <dsp:nvSpPr>
        <dsp:cNvPr id="0" name=""/>
        <dsp:cNvSpPr/>
      </dsp:nvSpPr>
      <dsp:spPr>
        <a:xfrm>
          <a:off x="821097" y="111"/>
          <a:ext cx="2989770" cy="1494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 Selecting Target Market Segments:</a:t>
          </a:r>
        </a:p>
      </dsp:txBody>
      <dsp:txXfrm>
        <a:off x="821097" y="111"/>
        <a:ext cx="2989770" cy="1494885"/>
      </dsp:txXfrm>
    </dsp:sp>
    <dsp:sp modelId="{5345D240-7437-F845-BC20-B9A823E49965}">
      <dsp:nvSpPr>
        <dsp:cNvPr id="0" name=""/>
        <dsp:cNvSpPr/>
      </dsp:nvSpPr>
      <dsp:spPr>
        <a:xfrm>
          <a:off x="4438720" y="111"/>
          <a:ext cx="2989770" cy="1494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Market Targeting Strategies: </a:t>
          </a:r>
        </a:p>
      </dsp:txBody>
      <dsp:txXfrm>
        <a:off x="4438720" y="111"/>
        <a:ext cx="2989770" cy="1494885"/>
      </dsp:txXfrm>
    </dsp:sp>
    <dsp:sp modelId="{B5D5F642-1EC7-EF4E-A608-914554006E7D}">
      <dsp:nvSpPr>
        <dsp:cNvPr id="0" name=""/>
        <dsp:cNvSpPr/>
      </dsp:nvSpPr>
      <dsp:spPr>
        <a:xfrm>
          <a:off x="2629908" y="2122848"/>
          <a:ext cx="2989770" cy="1494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Target broadly (undifferentiated / mass marketing): ignore market segments, go after the whole market with one offer. </a:t>
          </a:r>
        </a:p>
      </dsp:txBody>
      <dsp:txXfrm>
        <a:off x="2629908" y="2122848"/>
        <a:ext cx="2989770" cy="1494885"/>
      </dsp:txXfrm>
    </dsp:sp>
    <dsp:sp modelId="{9FADC659-CB5B-524B-9799-C81B29E915A6}">
      <dsp:nvSpPr>
        <dsp:cNvPr id="0" name=""/>
        <dsp:cNvSpPr/>
      </dsp:nvSpPr>
      <dsp:spPr>
        <a:xfrm>
          <a:off x="6247531" y="2122848"/>
          <a:ext cx="2989770" cy="1494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Differentiated marketing: target several market segments and designs separate offers for each.</a:t>
          </a:r>
        </a:p>
      </dsp:txBody>
      <dsp:txXfrm>
        <a:off x="6247531" y="2122848"/>
        <a:ext cx="2989770" cy="14948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09F43-1B01-4684-91BF-9ECCE0E7CA6C}" type="datetimeFigureOut">
              <a:rPr lang="en-SG" smtClean="0"/>
              <a:t>4/3/24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4D8FA-82B0-4A31-9240-8346AF91981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19871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935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587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2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01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64A10A15-3BD6-472D-9438-02153F3891CF}" type="datetimeFigureOut">
              <a:rPr lang="en-US" smtClean="0"/>
              <a:t>3/4/24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8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413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512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998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544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26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3/4/24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835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3/4/24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74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2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microsoft.com/office/2007/relationships/hdphoto" Target="../media/hdphoto2.wdp"/><Relationship Id="rId7" Type="http://schemas.openxmlformats.org/officeDocument/2006/relationships/diagramColors" Target="../diagrams/colors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youtu.be/pMLrVP_E-j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youtu.be/MnbXAGk0QpQ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microsoft.com/office/2007/relationships/hdphoto" Target="../media/hdphoto3.wdp"/><Relationship Id="rId7" Type="http://schemas.openxmlformats.org/officeDocument/2006/relationships/diagramLayout" Target="../diagrams/layout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microsoft.com/office/2007/relationships/hdphoto" Target="../media/hdphoto2.wdp"/><Relationship Id="rId10" Type="http://schemas.microsoft.com/office/2007/relationships/diagramDrawing" Target="../diagrams/drawing1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825" y="147918"/>
            <a:ext cx="9404723" cy="1400530"/>
          </a:xfrm>
        </p:spPr>
        <p:txBody>
          <a:bodyPr/>
          <a:lstStyle/>
          <a:p>
            <a:pPr algn="ctr"/>
            <a:r>
              <a:rPr lang="en-SG" sz="3200" b="1" dirty="0"/>
              <a:t>Chapter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585" y="2953385"/>
            <a:ext cx="8153899" cy="188379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dirty="0"/>
              <a:t>Company and Marketing Strategy:</a:t>
            </a:r>
          </a:p>
          <a:p>
            <a:pPr marL="0" indent="0" algn="ctr">
              <a:buNone/>
            </a:pPr>
            <a:br>
              <a:rPr lang="en-US" sz="1800" b="1" dirty="0"/>
            </a:br>
            <a:r>
              <a:rPr lang="en-US" sz="1800" b="1" dirty="0"/>
              <a:t>Customer Value-Driven Marketing Strategy:</a:t>
            </a:r>
            <a:br>
              <a:rPr lang="en-US" sz="1800" b="1" dirty="0"/>
            </a:br>
            <a:r>
              <a:rPr lang="en-US" sz="1800" b="1" dirty="0"/>
              <a:t>Creating Value for Target Customers</a:t>
            </a:r>
            <a:endParaRPr lang="en-SG" sz="18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415784" y="5676522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Principles of Marketing</a:t>
            </a:r>
            <a:br>
              <a:rPr lang="en-US" altLang="en-US" sz="1800" b="1">
                <a:latin typeface="Arial" panose="020B0604020202020204" pitchFamily="34" charset="0"/>
              </a:rPr>
            </a:br>
            <a:r>
              <a:rPr lang="en-US" altLang="en-US" sz="1800" b="1">
                <a:latin typeface="Arial" panose="020B0604020202020204" pitchFamily="34" charset="0"/>
              </a:rPr>
              <a:t>Philip Kotler, Gary Armstrong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830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609" name="Rectangle 25608">
            <a:extLst>
              <a:ext uri="{FF2B5EF4-FFF2-40B4-BE49-F238E27FC236}">
                <a16:creationId xmlns:a16="http://schemas.microsoft.com/office/drawing/2014/main" id="{D8AFD15B-CF29-4306-884F-47675092F9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587544" y="1382165"/>
            <a:ext cx="4869179" cy="1517984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400" b="1" ker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for Effective Segmentation</a:t>
            </a:r>
          </a:p>
        </p:txBody>
      </p:sp>
      <p:pic>
        <p:nvPicPr>
          <p:cNvPr id="25604" name="Picture 25603" descr="Multi-coloured paper-craft art">
            <a:extLst>
              <a:ext uri="{FF2B5EF4-FFF2-40B4-BE49-F238E27FC236}">
                <a16:creationId xmlns:a16="http://schemas.microsoft.com/office/drawing/2014/main" id="{5E3D8E2F-1B20-B768-B97F-1FB6AACED9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503" r="17266" b="1"/>
          <a:stretch/>
        </p:blipFill>
        <p:spPr>
          <a:xfrm>
            <a:off x="-9866" y="401980"/>
            <a:ext cx="6115733" cy="6456021"/>
          </a:xfrm>
          <a:custGeom>
            <a:avLst/>
            <a:gdLst/>
            <a:ahLst/>
            <a:cxnLst/>
            <a:rect l="l" t="t" r="r" b="b"/>
            <a:pathLst>
              <a:path w="6115733" h="6456021">
                <a:moveTo>
                  <a:pt x="2259477" y="433395"/>
                </a:moveTo>
                <a:cubicBezTo>
                  <a:pt x="4149632" y="433395"/>
                  <a:pt x="5681904" y="1964133"/>
                  <a:pt x="5681904" y="3852396"/>
                </a:cubicBezTo>
                <a:cubicBezTo>
                  <a:pt x="5681904" y="4796527"/>
                  <a:pt x="5298836" y="5651278"/>
                  <a:pt x="4679499" y="6269995"/>
                </a:cubicBezTo>
                <a:lnTo>
                  <a:pt x="4474613" y="6456021"/>
                </a:lnTo>
                <a:lnTo>
                  <a:pt x="44341" y="6456021"/>
                </a:lnTo>
                <a:lnTo>
                  <a:pt x="0" y="6415762"/>
                </a:lnTo>
                <a:lnTo>
                  <a:pt x="0" y="1289029"/>
                </a:lnTo>
                <a:lnTo>
                  <a:pt x="82495" y="1214128"/>
                </a:lnTo>
                <a:cubicBezTo>
                  <a:pt x="674092" y="726388"/>
                  <a:pt x="1432534" y="433395"/>
                  <a:pt x="2259477" y="433395"/>
                </a:cubicBezTo>
                <a:close/>
                <a:moveTo>
                  <a:pt x="2259477" y="0"/>
                </a:moveTo>
                <a:cubicBezTo>
                  <a:pt x="4389229" y="0"/>
                  <a:pt x="6115733" y="1724776"/>
                  <a:pt x="6115733" y="3852396"/>
                </a:cubicBezTo>
                <a:cubicBezTo>
                  <a:pt x="6115733" y="4783230"/>
                  <a:pt x="5785270" y="5636956"/>
                  <a:pt x="5235152" y="6302877"/>
                </a:cubicBezTo>
                <a:lnTo>
                  <a:pt x="5095826" y="6456021"/>
                </a:lnTo>
                <a:lnTo>
                  <a:pt x="4617788" y="6456021"/>
                </a:lnTo>
                <a:lnTo>
                  <a:pt x="4747668" y="6338096"/>
                </a:lnTo>
                <a:cubicBezTo>
                  <a:pt x="5384452" y="5701950"/>
                  <a:pt x="5778311" y="4823122"/>
                  <a:pt x="5778311" y="3852396"/>
                </a:cubicBezTo>
                <a:cubicBezTo>
                  <a:pt x="5778311" y="1910944"/>
                  <a:pt x="4202875" y="337085"/>
                  <a:pt x="2259477" y="337085"/>
                </a:cubicBezTo>
                <a:cubicBezTo>
                  <a:pt x="1409240" y="337085"/>
                  <a:pt x="629434" y="638331"/>
                  <a:pt x="21172" y="1139811"/>
                </a:cubicBezTo>
                <a:lnTo>
                  <a:pt x="0" y="1159034"/>
                </a:lnTo>
                <a:lnTo>
                  <a:pt x="0" y="735177"/>
                </a:lnTo>
                <a:lnTo>
                  <a:pt x="103407" y="657929"/>
                </a:lnTo>
                <a:cubicBezTo>
                  <a:pt x="718869" y="242547"/>
                  <a:pt x="1460820" y="0"/>
                  <a:pt x="2259477" y="0"/>
                </a:cubicBezTo>
                <a:close/>
              </a:path>
            </a:pathLst>
          </a:custGeom>
        </p:spPr>
      </p:pic>
      <p:sp>
        <p:nvSpPr>
          <p:cNvPr id="25611" name="Freeform: Shape 25610">
            <a:extLst>
              <a:ext uri="{FF2B5EF4-FFF2-40B4-BE49-F238E27FC236}">
                <a16:creationId xmlns:a16="http://schemas.microsoft.com/office/drawing/2014/main" id="{96349AB3-1BD3-41E1-8979-1DBDCB5CD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9866" y="401980"/>
            <a:ext cx="6115733" cy="6456021"/>
          </a:xfrm>
          <a:custGeom>
            <a:avLst/>
            <a:gdLst>
              <a:gd name="connsiteX0" fmla="*/ 2259477 w 6115733"/>
              <a:gd name="connsiteY0" fmla="*/ 433395 h 6456021"/>
              <a:gd name="connsiteX1" fmla="*/ 5681904 w 6115733"/>
              <a:gd name="connsiteY1" fmla="*/ 3852396 h 6456021"/>
              <a:gd name="connsiteX2" fmla="*/ 4679499 w 6115733"/>
              <a:gd name="connsiteY2" fmla="*/ 6269995 h 6456021"/>
              <a:gd name="connsiteX3" fmla="*/ 4474613 w 6115733"/>
              <a:gd name="connsiteY3" fmla="*/ 6456021 h 6456021"/>
              <a:gd name="connsiteX4" fmla="*/ 44341 w 6115733"/>
              <a:gd name="connsiteY4" fmla="*/ 6456021 h 6456021"/>
              <a:gd name="connsiteX5" fmla="*/ 0 w 6115733"/>
              <a:gd name="connsiteY5" fmla="*/ 6415762 h 6456021"/>
              <a:gd name="connsiteX6" fmla="*/ 0 w 6115733"/>
              <a:gd name="connsiteY6" fmla="*/ 1289029 h 6456021"/>
              <a:gd name="connsiteX7" fmla="*/ 82495 w 6115733"/>
              <a:gd name="connsiteY7" fmla="*/ 1214128 h 6456021"/>
              <a:gd name="connsiteX8" fmla="*/ 2259477 w 6115733"/>
              <a:gd name="connsiteY8" fmla="*/ 433395 h 6456021"/>
              <a:gd name="connsiteX9" fmla="*/ 2259477 w 6115733"/>
              <a:gd name="connsiteY9" fmla="*/ 0 h 6456021"/>
              <a:gd name="connsiteX10" fmla="*/ 6115733 w 6115733"/>
              <a:gd name="connsiteY10" fmla="*/ 3852396 h 6456021"/>
              <a:gd name="connsiteX11" fmla="*/ 5235152 w 6115733"/>
              <a:gd name="connsiteY11" fmla="*/ 6302877 h 6456021"/>
              <a:gd name="connsiteX12" fmla="*/ 5095826 w 6115733"/>
              <a:gd name="connsiteY12" fmla="*/ 6456021 h 6456021"/>
              <a:gd name="connsiteX13" fmla="*/ 4617788 w 6115733"/>
              <a:gd name="connsiteY13" fmla="*/ 6456021 h 6456021"/>
              <a:gd name="connsiteX14" fmla="*/ 4747668 w 6115733"/>
              <a:gd name="connsiteY14" fmla="*/ 6338096 h 6456021"/>
              <a:gd name="connsiteX15" fmla="*/ 5778311 w 6115733"/>
              <a:gd name="connsiteY15" fmla="*/ 3852396 h 6456021"/>
              <a:gd name="connsiteX16" fmla="*/ 2259477 w 6115733"/>
              <a:gd name="connsiteY16" fmla="*/ 337085 h 6456021"/>
              <a:gd name="connsiteX17" fmla="*/ 21172 w 6115733"/>
              <a:gd name="connsiteY17" fmla="*/ 1139811 h 6456021"/>
              <a:gd name="connsiteX18" fmla="*/ 0 w 6115733"/>
              <a:gd name="connsiteY18" fmla="*/ 1159034 h 6456021"/>
              <a:gd name="connsiteX19" fmla="*/ 0 w 6115733"/>
              <a:gd name="connsiteY19" fmla="*/ 735177 h 6456021"/>
              <a:gd name="connsiteX20" fmla="*/ 103407 w 6115733"/>
              <a:gd name="connsiteY20" fmla="*/ 657929 h 6456021"/>
              <a:gd name="connsiteX21" fmla="*/ 2259477 w 6115733"/>
              <a:gd name="connsiteY21" fmla="*/ 0 h 6456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115733" h="6456021">
                <a:moveTo>
                  <a:pt x="2259477" y="433395"/>
                </a:moveTo>
                <a:cubicBezTo>
                  <a:pt x="4149632" y="433395"/>
                  <a:pt x="5681904" y="1964133"/>
                  <a:pt x="5681904" y="3852396"/>
                </a:cubicBezTo>
                <a:cubicBezTo>
                  <a:pt x="5681904" y="4796527"/>
                  <a:pt x="5298836" y="5651278"/>
                  <a:pt x="4679499" y="6269995"/>
                </a:cubicBezTo>
                <a:lnTo>
                  <a:pt x="4474613" y="6456021"/>
                </a:lnTo>
                <a:lnTo>
                  <a:pt x="44341" y="6456021"/>
                </a:lnTo>
                <a:lnTo>
                  <a:pt x="0" y="6415762"/>
                </a:lnTo>
                <a:lnTo>
                  <a:pt x="0" y="1289029"/>
                </a:lnTo>
                <a:lnTo>
                  <a:pt x="82495" y="1214128"/>
                </a:lnTo>
                <a:cubicBezTo>
                  <a:pt x="674092" y="726388"/>
                  <a:pt x="1432534" y="433395"/>
                  <a:pt x="2259477" y="433395"/>
                </a:cubicBezTo>
                <a:close/>
                <a:moveTo>
                  <a:pt x="2259477" y="0"/>
                </a:moveTo>
                <a:cubicBezTo>
                  <a:pt x="4389229" y="0"/>
                  <a:pt x="6115733" y="1724776"/>
                  <a:pt x="6115733" y="3852396"/>
                </a:cubicBezTo>
                <a:cubicBezTo>
                  <a:pt x="6115733" y="4783230"/>
                  <a:pt x="5785270" y="5636956"/>
                  <a:pt x="5235152" y="6302877"/>
                </a:cubicBezTo>
                <a:lnTo>
                  <a:pt x="5095826" y="6456021"/>
                </a:lnTo>
                <a:lnTo>
                  <a:pt x="4617788" y="6456021"/>
                </a:lnTo>
                <a:lnTo>
                  <a:pt x="4747668" y="6338096"/>
                </a:lnTo>
                <a:cubicBezTo>
                  <a:pt x="5384452" y="5701950"/>
                  <a:pt x="5778311" y="4823122"/>
                  <a:pt x="5778311" y="3852396"/>
                </a:cubicBezTo>
                <a:cubicBezTo>
                  <a:pt x="5778311" y="1910944"/>
                  <a:pt x="4202875" y="337085"/>
                  <a:pt x="2259477" y="337085"/>
                </a:cubicBezTo>
                <a:cubicBezTo>
                  <a:pt x="1409240" y="337085"/>
                  <a:pt x="629434" y="638331"/>
                  <a:pt x="21172" y="1139811"/>
                </a:cubicBezTo>
                <a:lnTo>
                  <a:pt x="0" y="1159034"/>
                </a:lnTo>
                <a:lnTo>
                  <a:pt x="0" y="735177"/>
                </a:lnTo>
                <a:lnTo>
                  <a:pt x="103407" y="657929"/>
                </a:lnTo>
                <a:cubicBezTo>
                  <a:pt x="718869" y="242547"/>
                  <a:pt x="1460820" y="0"/>
                  <a:pt x="2259477" y="0"/>
                </a:cubicBezTo>
                <a:close/>
              </a:path>
            </a:pathLst>
          </a:custGeom>
          <a:blipFill dpi="0" rotWithShape="1">
            <a:blip r:embed="rId3">
              <a:alphaModFix amt="30000"/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  <a14:imgEffect>
                        <a14:brightnessContrast bright="-25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5602" name="Rectangle 3"/>
          <p:cNvSpPr>
            <a:spLocks noGrp="1"/>
          </p:cNvSpPr>
          <p:nvPr>
            <p:ph idx="1"/>
          </p:nvPr>
        </p:nvSpPr>
        <p:spPr>
          <a:xfrm>
            <a:off x="6587545" y="3007389"/>
            <a:ext cx="4869179" cy="3065865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altLang="en-US"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1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Differentiable</a:t>
            </a:r>
            <a:r>
              <a:rPr lang="en-US" altLang="en-US"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segments are conceptually distinguishable and respond differently to different marketing mix elements and programs. </a:t>
            </a:r>
          </a:p>
          <a:p>
            <a:pPr marL="0" indent="0">
              <a:buNone/>
            </a:pPr>
            <a:r>
              <a:rPr lang="en-US" altLang="en-US"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1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Actionable</a:t>
            </a:r>
            <a:r>
              <a:rPr lang="en-US" altLang="en-US"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effective marketing programs can be designed for attracting and serving the segments.</a:t>
            </a:r>
          </a:p>
          <a:p>
            <a:pPr marL="0" indent="0">
              <a:buNone/>
            </a:pPr>
            <a:endParaRPr lang="en-US" altLang="en-US" sz="1800">
              <a:solidFill>
                <a:srgbClr val="000000"/>
              </a:solidFill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grpSp>
        <p:nvGrpSpPr>
          <p:cNvPr id="25613" name="Group 25612">
            <a:extLst>
              <a:ext uri="{FF2B5EF4-FFF2-40B4-BE49-F238E27FC236}">
                <a16:creationId xmlns:a16="http://schemas.microsoft.com/office/drawing/2014/main" id="{54CA915D-BDF0-41F8-B00E-FB186EFF7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25614" name="Oval 25613">
              <a:extLst>
                <a:ext uri="{FF2B5EF4-FFF2-40B4-BE49-F238E27FC236}">
                  <a16:creationId xmlns:a16="http://schemas.microsoft.com/office/drawing/2014/main" id="{317AAC03-BF64-4E67-9032-3BD0249980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  <p:sp>
          <p:nvSpPr>
            <p:cNvPr id="25615" name="Oval 25614">
              <a:extLst>
                <a:ext uri="{FF2B5EF4-FFF2-40B4-BE49-F238E27FC236}">
                  <a16:creationId xmlns:a16="http://schemas.microsoft.com/office/drawing/2014/main" id="{1A131397-5A45-4344-9983-5E400A3EA5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</p:grpSp>
    </p:spTree>
    <p:extLst>
      <p:ext uri="{BB962C8B-B14F-4D97-AF65-F5344CB8AC3E}">
        <p14:creationId xmlns:p14="http://schemas.microsoft.com/office/powerpoint/2010/main" val="1607226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D8AFD15B-CF29-4306-884F-47675092F9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587544" y="1382165"/>
            <a:ext cx="4869179" cy="1517984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4800" b="1" ker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 Targeting</a:t>
            </a:r>
          </a:p>
        </p:txBody>
      </p:sp>
      <p:pic>
        <p:nvPicPr>
          <p:cNvPr id="18" name="Picture 17" descr="Angled shot of pen on a graph">
            <a:extLst>
              <a:ext uri="{FF2B5EF4-FFF2-40B4-BE49-F238E27FC236}">
                <a16:creationId xmlns:a16="http://schemas.microsoft.com/office/drawing/2014/main" id="{F90F8AA9-B1AE-F5A3-D8FA-23B6AB4425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69" r="31600" b="1"/>
          <a:stretch/>
        </p:blipFill>
        <p:spPr>
          <a:xfrm>
            <a:off x="-9866" y="401980"/>
            <a:ext cx="6115733" cy="6456021"/>
          </a:xfrm>
          <a:custGeom>
            <a:avLst/>
            <a:gdLst/>
            <a:ahLst/>
            <a:cxnLst/>
            <a:rect l="l" t="t" r="r" b="b"/>
            <a:pathLst>
              <a:path w="6115733" h="6456021">
                <a:moveTo>
                  <a:pt x="2259477" y="433395"/>
                </a:moveTo>
                <a:cubicBezTo>
                  <a:pt x="4149632" y="433395"/>
                  <a:pt x="5681904" y="1964133"/>
                  <a:pt x="5681904" y="3852396"/>
                </a:cubicBezTo>
                <a:cubicBezTo>
                  <a:pt x="5681904" y="4796527"/>
                  <a:pt x="5298836" y="5651278"/>
                  <a:pt x="4679499" y="6269995"/>
                </a:cubicBezTo>
                <a:lnTo>
                  <a:pt x="4474613" y="6456021"/>
                </a:lnTo>
                <a:lnTo>
                  <a:pt x="44341" y="6456021"/>
                </a:lnTo>
                <a:lnTo>
                  <a:pt x="0" y="6415762"/>
                </a:lnTo>
                <a:lnTo>
                  <a:pt x="0" y="1289029"/>
                </a:lnTo>
                <a:lnTo>
                  <a:pt x="82495" y="1214128"/>
                </a:lnTo>
                <a:cubicBezTo>
                  <a:pt x="674092" y="726388"/>
                  <a:pt x="1432534" y="433395"/>
                  <a:pt x="2259477" y="433395"/>
                </a:cubicBezTo>
                <a:close/>
                <a:moveTo>
                  <a:pt x="2259477" y="0"/>
                </a:moveTo>
                <a:cubicBezTo>
                  <a:pt x="4389229" y="0"/>
                  <a:pt x="6115733" y="1724776"/>
                  <a:pt x="6115733" y="3852396"/>
                </a:cubicBezTo>
                <a:cubicBezTo>
                  <a:pt x="6115733" y="4783230"/>
                  <a:pt x="5785270" y="5636956"/>
                  <a:pt x="5235152" y="6302877"/>
                </a:cubicBezTo>
                <a:lnTo>
                  <a:pt x="5095826" y="6456021"/>
                </a:lnTo>
                <a:lnTo>
                  <a:pt x="4617788" y="6456021"/>
                </a:lnTo>
                <a:lnTo>
                  <a:pt x="4747668" y="6338096"/>
                </a:lnTo>
                <a:cubicBezTo>
                  <a:pt x="5384452" y="5701950"/>
                  <a:pt x="5778311" y="4823122"/>
                  <a:pt x="5778311" y="3852396"/>
                </a:cubicBezTo>
                <a:cubicBezTo>
                  <a:pt x="5778311" y="1910944"/>
                  <a:pt x="4202875" y="337085"/>
                  <a:pt x="2259477" y="337085"/>
                </a:cubicBezTo>
                <a:cubicBezTo>
                  <a:pt x="1409240" y="337085"/>
                  <a:pt x="629434" y="638331"/>
                  <a:pt x="21172" y="1139811"/>
                </a:cubicBezTo>
                <a:lnTo>
                  <a:pt x="0" y="1159034"/>
                </a:lnTo>
                <a:lnTo>
                  <a:pt x="0" y="735177"/>
                </a:lnTo>
                <a:lnTo>
                  <a:pt x="103407" y="657929"/>
                </a:lnTo>
                <a:cubicBezTo>
                  <a:pt x="718869" y="242547"/>
                  <a:pt x="1460820" y="0"/>
                  <a:pt x="2259477" y="0"/>
                </a:cubicBezTo>
                <a:close/>
              </a:path>
            </a:pathLst>
          </a:custGeom>
        </p:spPr>
      </p:pic>
      <p:sp>
        <p:nvSpPr>
          <p:cNvPr id="31" name="Freeform: Shape 24">
            <a:extLst>
              <a:ext uri="{FF2B5EF4-FFF2-40B4-BE49-F238E27FC236}">
                <a16:creationId xmlns:a16="http://schemas.microsoft.com/office/drawing/2014/main" id="{96349AB3-1BD3-41E1-8979-1DBDCB5CD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9866" y="401980"/>
            <a:ext cx="6115733" cy="6456021"/>
          </a:xfrm>
          <a:custGeom>
            <a:avLst/>
            <a:gdLst>
              <a:gd name="connsiteX0" fmla="*/ 2259477 w 6115733"/>
              <a:gd name="connsiteY0" fmla="*/ 433395 h 6456021"/>
              <a:gd name="connsiteX1" fmla="*/ 5681904 w 6115733"/>
              <a:gd name="connsiteY1" fmla="*/ 3852396 h 6456021"/>
              <a:gd name="connsiteX2" fmla="*/ 4679499 w 6115733"/>
              <a:gd name="connsiteY2" fmla="*/ 6269995 h 6456021"/>
              <a:gd name="connsiteX3" fmla="*/ 4474613 w 6115733"/>
              <a:gd name="connsiteY3" fmla="*/ 6456021 h 6456021"/>
              <a:gd name="connsiteX4" fmla="*/ 44341 w 6115733"/>
              <a:gd name="connsiteY4" fmla="*/ 6456021 h 6456021"/>
              <a:gd name="connsiteX5" fmla="*/ 0 w 6115733"/>
              <a:gd name="connsiteY5" fmla="*/ 6415762 h 6456021"/>
              <a:gd name="connsiteX6" fmla="*/ 0 w 6115733"/>
              <a:gd name="connsiteY6" fmla="*/ 1289029 h 6456021"/>
              <a:gd name="connsiteX7" fmla="*/ 82495 w 6115733"/>
              <a:gd name="connsiteY7" fmla="*/ 1214128 h 6456021"/>
              <a:gd name="connsiteX8" fmla="*/ 2259477 w 6115733"/>
              <a:gd name="connsiteY8" fmla="*/ 433395 h 6456021"/>
              <a:gd name="connsiteX9" fmla="*/ 2259477 w 6115733"/>
              <a:gd name="connsiteY9" fmla="*/ 0 h 6456021"/>
              <a:gd name="connsiteX10" fmla="*/ 6115733 w 6115733"/>
              <a:gd name="connsiteY10" fmla="*/ 3852396 h 6456021"/>
              <a:gd name="connsiteX11" fmla="*/ 5235152 w 6115733"/>
              <a:gd name="connsiteY11" fmla="*/ 6302877 h 6456021"/>
              <a:gd name="connsiteX12" fmla="*/ 5095826 w 6115733"/>
              <a:gd name="connsiteY12" fmla="*/ 6456021 h 6456021"/>
              <a:gd name="connsiteX13" fmla="*/ 4617788 w 6115733"/>
              <a:gd name="connsiteY13" fmla="*/ 6456021 h 6456021"/>
              <a:gd name="connsiteX14" fmla="*/ 4747668 w 6115733"/>
              <a:gd name="connsiteY14" fmla="*/ 6338096 h 6456021"/>
              <a:gd name="connsiteX15" fmla="*/ 5778311 w 6115733"/>
              <a:gd name="connsiteY15" fmla="*/ 3852396 h 6456021"/>
              <a:gd name="connsiteX16" fmla="*/ 2259477 w 6115733"/>
              <a:gd name="connsiteY16" fmla="*/ 337085 h 6456021"/>
              <a:gd name="connsiteX17" fmla="*/ 21172 w 6115733"/>
              <a:gd name="connsiteY17" fmla="*/ 1139811 h 6456021"/>
              <a:gd name="connsiteX18" fmla="*/ 0 w 6115733"/>
              <a:gd name="connsiteY18" fmla="*/ 1159034 h 6456021"/>
              <a:gd name="connsiteX19" fmla="*/ 0 w 6115733"/>
              <a:gd name="connsiteY19" fmla="*/ 735177 h 6456021"/>
              <a:gd name="connsiteX20" fmla="*/ 103407 w 6115733"/>
              <a:gd name="connsiteY20" fmla="*/ 657929 h 6456021"/>
              <a:gd name="connsiteX21" fmla="*/ 2259477 w 6115733"/>
              <a:gd name="connsiteY21" fmla="*/ 0 h 6456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115733" h="6456021">
                <a:moveTo>
                  <a:pt x="2259477" y="433395"/>
                </a:moveTo>
                <a:cubicBezTo>
                  <a:pt x="4149632" y="433395"/>
                  <a:pt x="5681904" y="1964133"/>
                  <a:pt x="5681904" y="3852396"/>
                </a:cubicBezTo>
                <a:cubicBezTo>
                  <a:pt x="5681904" y="4796527"/>
                  <a:pt x="5298836" y="5651278"/>
                  <a:pt x="4679499" y="6269995"/>
                </a:cubicBezTo>
                <a:lnTo>
                  <a:pt x="4474613" y="6456021"/>
                </a:lnTo>
                <a:lnTo>
                  <a:pt x="44341" y="6456021"/>
                </a:lnTo>
                <a:lnTo>
                  <a:pt x="0" y="6415762"/>
                </a:lnTo>
                <a:lnTo>
                  <a:pt x="0" y="1289029"/>
                </a:lnTo>
                <a:lnTo>
                  <a:pt x="82495" y="1214128"/>
                </a:lnTo>
                <a:cubicBezTo>
                  <a:pt x="674092" y="726388"/>
                  <a:pt x="1432534" y="433395"/>
                  <a:pt x="2259477" y="433395"/>
                </a:cubicBezTo>
                <a:close/>
                <a:moveTo>
                  <a:pt x="2259477" y="0"/>
                </a:moveTo>
                <a:cubicBezTo>
                  <a:pt x="4389229" y="0"/>
                  <a:pt x="6115733" y="1724776"/>
                  <a:pt x="6115733" y="3852396"/>
                </a:cubicBezTo>
                <a:cubicBezTo>
                  <a:pt x="6115733" y="4783230"/>
                  <a:pt x="5785270" y="5636956"/>
                  <a:pt x="5235152" y="6302877"/>
                </a:cubicBezTo>
                <a:lnTo>
                  <a:pt x="5095826" y="6456021"/>
                </a:lnTo>
                <a:lnTo>
                  <a:pt x="4617788" y="6456021"/>
                </a:lnTo>
                <a:lnTo>
                  <a:pt x="4747668" y="6338096"/>
                </a:lnTo>
                <a:cubicBezTo>
                  <a:pt x="5384452" y="5701950"/>
                  <a:pt x="5778311" y="4823122"/>
                  <a:pt x="5778311" y="3852396"/>
                </a:cubicBezTo>
                <a:cubicBezTo>
                  <a:pt x="5778311" y="1910944"/>
                  <a:pt x="4202875" y="337085"/>
                  <a:pt x="2259477" y="337085"/>
                </a:cubicBezTo>
                <a:cubicBezTo>
                  <a:pt x="1409240" y="337085"/>
                  <a:pt x="629434" y="638331"/>
                  <a:pt x="21172" y="1139811"/>
                </a:cubicBezTo>
                <a:lnTo>
                  <a:pt x="0" y="1159034"/>
                </a:lnTo>
                <a:lnTo>
                  <a:pt x="0" y="735177"/>
                </a:lnTo>
                <a:lnTo>
                  <a:pt x="103407" y="657929"/>
                </a:lnTo>
                <a:cubicBezTo>
                  <a:pt x="718869" y="242547"/>
                  <a:pt x="1460820" y="0"/>
                  <a:pt x="2259477" y="0"/>
                </a:cubicBezTo>
                <a:close/>
              </a:path>
            </a:pathLst>
          </a:custGeom>
          <a:blipFill dpi="0" rotWithShape="1">
            <a:blip r:embed="rId3">
              <a:alphaModFix amt="30000"/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  <a14:imgEffect>
                        <a14:brightnessContrast bright="-25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6" name="Rectangle 3"/>
          <p:cNvSpPr>
            <a:spLocks noGrp="1"/>
          </p:cNvSpPr>
          <p:nvPr>
            <p:ph idx="1"/>
          </p:nvPr>
        </p:nvSpPr>
        <p:spPr>
          <a:xfrm>
            <a:off x="6587545" y="3007389"/>
            <a:ext cx="4869179" cy="3065865"/>
          </a:xfrm>
        </p:spPr>
        <p:txBody>
          <a:bodyPr anchor="t">
            <a:normAutofit/>
          </a:bodyPr>
          <a:lstStyle/>
          <a:p>
            <a:pPr marL="0" indent="0">
              <a:buNone/>
              <a:defRPr/>
            </a:pPr>
            <a:endParaRPr lang="en-US" altLang="en-US" sz="1800">
              <a:solidFill>
                <a:srgbClr val="000000"/>
              </a:solidFill>
              <a:cs typeface="Calibri" panose="020F0502020204030204" pitchFamily="34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en-US" altLang="en-US" sz="1800">
                <a:solidFill>
                  <a:srgbClr val="000000"/>
                </a:solidFill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Evaluating each market segment’s attractiveness and selecting one or more segments to serve</a:t>
            </a:r>
          </a:p>
          <a:p>
            <a:pPr eaLnBrk="1" hangingPunct="1">
              <a:buFont typeface="Wingdings" pitchFamily="2" charset="2"/>
              <a:buChar char="à"/>
              <a:defRPr/>
            </a:pPr>
            <a:endParaRPr lang="en-US" altLang="en-US" sz="1800">
              <a:solidFill>
                <a:srgbClr val="000000"/>
              </a:solidFill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à"/>
              <a:defRPr/>
            </a:pPr>
            <a:endParaRPr lang="en-US" altLang="en-US" sz="1800">
              <a:solidFill>
                <a:srgbClr val="000000"/>
              </a:solidFill>
              <a:sym typeface="Wingdings" pitchFamily="2" charset="2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4CA915D-BDF0-41F8-B00E-FB186EFF7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17AAC03-BF64-4E67-9032-3BD0249980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A131397-5A45-4344-9983-5E400A3EA5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</p:grpSp>
    </p:spTree>
    <p:extLst>
      <p:ext uri="{BB962C8B-B14F-4D97-AF65-F5344CB8AC3E}">
        <p14:creationId xmlns:p14="http://schemas.microsoft.com/office/powerpoint/2010/main" val="1293551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27655">
            <a:extLst>
              <a:ext uri="{FF2B5EF4-FFF2-40B4-BE49-F238E27FC236}">
                <a16:creationId xmlns:a16="http://schemas.microsoft.com/office/drawing/2014/main" id="{F3AF35CD-DA30-4E34-B0F3-32C27766DA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6310" y="0"/>
            <a:ext cx="435568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156350" y="484632"/>
            <a:ext cx="3544035" cy="1609344"/>
          </a:xfrm>
          <a:ln>
            <a:noFill/>
          </a:ln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Market Targeting</a:t>
            </a:r>
          </a:p>
        </p:txBody>
      </p:sp>
      <p:sp>
        <p:nvSpPr>
          <p:cNvPr id="16" name="Rectangle 3"/>
          <p:cNvSpPr>
            <a:spLocks noGrp="1"/>
          </p:cNvSpPr>
          <p:nvPr>
            <p:ph idx="1"/>
          </p:nvPr>
        </p:nvSpPr>
        <p:spPr>
          <a:xfrm>
            <a:off x="8156351" y="2121408"/>
            <a:ext cx="3544034" cy="4050792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US" altLang="en-US" sz="1600" dirty="0">
              <a:cs typeface="Calibri" panose="020F0502020204030204" pitchFamily="34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à"/>
              <a:defRPr/>
            </a:pPr>
            <a:r>
              <a:rPr lang="en-US" sz="1600" dirty="0"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Evaluating Market Segments: firm must look at the three factors - </a:t>
            </a:r>
          </a:p>
          <a:p>
            <a:pPr eaLnBrk="1" hangingPunct="1">
              <a:buFont typeface="Wingdings" pitchFamily="2" charset="2"/>
              <a:buChar char="à"/>
              <a:defRPr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à"/>
              <a:defRPr/>
            </a:pPr>
            <a:endParaRPr lang="en-US" sz="1600" dirty="0">
              <a:cs typeface="Calibri" panose="020F0502020204030204" pitchFamily="34" charset="0"/>
              <a:sym typeface="Wingdings" pitchFamily="2" charset="2"/>
            </a:endParaRPr>
          </a:p>
        </p:txBody>
      </p:sp>
      <p:grpSp>
        <p:nvGrpSpPr>
          <p:cNvPr id="27658" name="Group 27657">
            <a:extLst>
              <a:ext uri="{FF2B5EF4-FFF2-40B4-BE49-F238E27FC236}">
                <a16:creationId xmlns:a16="http://schemas.microsoft.com/office/drawing/2014/main" id="{BCFC42DC-2C46-47C4-BC61-530557385D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27659" name="Oval 27658">
              <a:extLst>
                <a:ext uri="{FF2B5EF4-FFF2-40B4-BE49-F238E27FC236}">
                  <a16:creationId xmlns:a16="http://schemas.microsoft.com/office/drawing/2014/main" id="{54B91A37-AA1F-4966-8ACF-93023547DA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7660" name="Oval 27659">
              <a:extLst>
                <a:ext uri="{FF2B5EF4-FFF2-40B4-BE49-F238E27FC236}">
                  <a16:creationId xmlns:a16="http://schemas.microsoft.com/office/drawing/2014/main" id="{17B17AC5-0931-432F-9A4A-DDCFAA010A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7651" name="Group 3"/>
          <p:cNvGrpSpPr>
            <a:grpSpLocks/>
          </p:cNvGrpSpPr>
          <p:nvPr/>
        </p:nvGrpSpPr>
        <p:grpSpPr bwMode="auto">
          <a:xfrm>
            <a:off x="633999" y="1246660"/>
            <a:ext cx="6882269" cy="4374940"/>
            <a:chOff x="634" y="773"/>
            <a:chExt cx="4535" cy="3093"/>
          </a:xfrm>
        </p:grpSpPr>
        <p:sp>
          <p:nvSpPr>
            <p:cNvPr id="10" name="Oval 4"/>
            <p:cNvSpPr>
              <a:spLocks noChangeArrowheads="1"/>
            </p:cNvSpPr>
            <p:nvPr/>
          </p:nvSpPr>
          <p:spPr bwMode="auto">
            <a:xfrm>
              <a:off x="634" y="773"/>
              <a:ext cx="2478" cy="1908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0488" tIns="44450" rIns="90488" bIns="44450" anchor="ctr">
              <a:norm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p"/>
                <a:defRPr sz="28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p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None/>
                <a:defRPr/>
              </a:pPr>
              <a:r>
                <a:rPr lang="en-GB" altLang="en-US" sz="5000" b="1" kern="1200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Size and</a:t>
              </a:r>
            </a:p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None/>
                <a:defRPr/>
              </a:pPr>
              <a:r>
                <a:rPr lang="en-GB" altLang="en-US" sz="5000" b="1" kern="1200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Growth</a:t>
              </a:r>
            </a:p>
            <a:p>
              <a:pPr algn="ctr" eaLnBrk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defRPr/>
              </a:pPr>
              <a:endParaRPr lang="en-GB" altLang="en-US" sz="5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Oval 5"/>
            <p:cNvSpPr>
              <a:spLocks noChangeArrowheads="1"/>
            </p:cNvSpPr>
            <p:nvPr/>
          </p:nvSpPr>
          <p:spPr bwMode="auto">
            <a:xfrm>
              <a:off x="2689" y="798"/>
              <a:ext cx="2480" cy="1907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0488" tIns="44450" rIns="90488" bIns="44450" anchor="ctr">
              <a:norm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p"/>
                <a:defRPr sz="28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p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None/>
                <a:defRPr/>
              </a:pPr>
              <a:r>
                <a:rPr lang="en-GB" altLang="en-US" sz="5000" b="1" kern="1200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Structural</a:t>
              </a:r>
            </a:p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None/>
                <a:defRPr/>
              </a:pPr>
              <a:r>
                <a:rPr lang="en-GB" altLang="en-US" sz="5000" b="1" kern="1200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Attractiveness</a:t>
              </a:r>
            </a:p>
            <a:p>
              <a:pPr algn="ctr" eaLnBrk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defRPr/>
              </a:pPr>
              <a:endParaRPr lang="en-GB" altLang="en-US" sz="5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Oval 6"/>
            <p:cNvSpPr>
              <a:spLocks noChangeArrowheads="1"/>
            </p:cNvSpPr>
            <p:nvPr/>
          </p:nvSpPr>
          <p:spPr bwMode="auto">
            <a:xfrm>
              <a:off x="1598" y="1958"/>
              <a:ext cx="2480" cy="1908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0488" tIns="44450" rIns="90488" bIns="44450" anchor="ctr">
              <a:norm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p"/>
                <a:defRPr sz="28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p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None/>
                <a:defRPr/>
              </a:pPr>
              <a:r>
                <a:rPr lang="en-GB" altLang="en-US" sz="3900" b="1" kern="1200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Company</a:t>
              </a:r>
            </a:p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None/>
                <a:defRPr/>
              </a:pPr>
              <a:r>
                <a:rPr lang="en-GB" altLang="en-US" sz="3900" b="1" kern="1200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Objectives and</a:t>
              </a:r>
            </a:p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None/>
                <a:defRPr/>
              </a:pPr>
              <a:r>
                <a:rPr lang="en-GB" altLang="en-US" sz="3900" b="1" kern="1200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Resources</a:t>
              </a:r>
              <a:endParaRPr lang="en-GB" altLang="en-US" sz="39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7744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680" name="Rectangle 28679">
            <a:extLst>
              <a:ext uri="{FF2B5EF4-FFF2-40B4-BE49-F238E27FC236}">
                <a16:creationId xmlns:a16="http://schemas.microsoft.com/office/drawing/2014/main" id="{5118BA95-03E7-41B7-B442-0AF8C0A7FF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8682" name="Oval 28681">
            <a:extLst>
              <a:ext uri="{FF2B5EF4-FFF2-40B4-BE49-F238E27FC236}">
                <a16:creationId xmlns:a16="http://schemas.microsoft.com/office/drawing/2014/main" id="{059D8741-EAD6-41B1-A882-70D70FC358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1035" y="1679569"/>
            <a:ext cx="3498864" cy="3498858"/>
          </a:xfrm>
          <a:prstGeom prst="ellipse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srcRect/>
            <a:tile tx="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28684" name="Oval 28683">
            <a:extLst>
              <a:ext uri="{FF2B5EF4-FFF2-40B4-BE49-F238E27FC236}">
                <a16:creationId xmlns:a16="http://schemas.microsoft.com/office/drawing/2014/main" id="{45444F36-3103-4D11-A25F-C054D4606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6134" y="1864667"/>
            <a:ext cx="3128666" cy="3128662"/>
          </a:xfrm>
          <a:prstGeom prst="ellips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490145" y="2376862"/>
            <a:ext cx="2640646" cy="2104273"/>
          </a:xfrm>
          <a:noFill/>
        </p:spPr>
        <p:txBody>
          <a:bodyPr rtlCol="0">
            <a:norm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3000" b="1" kern="0">
                <a:solidFill>
                  <a:srgbClr val="FFFFFF"/>
                </a:solidFill>
              </a:rPr>
              <a:t>Market Targeting</a:t>
            </a:r>
          </a:p>
        </p:txBody>
      </p:sp>
      <p:sp>
        <p:nvSpPr>
          <p:cNvPr id="28686" name="Rectangle 28685">
            <a:extLst>
              <a:ext uri="{FF2B5EF4-FFF2-40B4-BE49-F238E27FC236}">
                <a16:creationId xmlns:a16="http://schemas.microsoft.com/office/drawing/2014/main" id="{AD9B3EAD-A2B3-42C4-927C-3455E3E69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02277" y="3388659"/>
            <a:ext cx="3657600" cy="80683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16" name="Rectangle 3"/>
          <p:cNvSpPr>
            <a:spLocks/>
          </p:cNvSpPr>
          <p:nvPr/>
        </p:nvSpPr>
        <p:spPr>
          <a:xfrm>
            <a:off x="6081713" y="2019914"/>
            <a:ext cx="5141912" cy="2519510"/>
          </a:xfrm>
          <a:prstGeom prst="rect">
            <a:avLst/>
          </a:prstGeom>
        </p:spPr>
        <p:txBody>
          <a:bodyPr/>
          <a:lstStyle/>
          <a:p>
            <a:pPr defTabSz="521208">
              <a:spcAft>
                <a:spcPts val="600"/>
              </a:spcAft>
              <a:defRPr/>
            </a:pPr>
            <a:endParaRPr lang="en-US" altLang="en-US" sz="1596" kern="1200">
              <a:solidFill>
                <a:schemeClr val="tx1"/>
              </a:solidFill>
              <a:latin typeface="+mn-lt"/>
              <a:ea typeface="+mn-ea"/>
              <a:cs typeface="Calibri" panose="020F0502020204030204" pitchFamily="34" charset="0"/>
              <a:sym typeface="Wingdings" pitchFamily="2" charset="2"/>
            </a:endParaRPr>
          </a:p>
          <a:p>
            <a:pPr defTabSz="521208">
              <a:spcAft>
                <a:spcPts val="600"/>
              </a:spcAft>
              <a:buFont typeface="Wingdings" pitchFamily="2" charset="2"/>
              <a:buChar char="à"/>
              <a:defRPr/>
            </a:pPr>
            <a:r>
              <a:rPr lang="en-US" sz="1596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US" sz="1596" kern="1200">
                <a:solidFill>
                  <a:srgbClr val="B30000"/>
                </a:solidFill>
                <a:latin typeface="+mn-lt"/>
                <a:ea typeface="+mn-ea"/>
                <a:cs typeface="Calibri" panose="020F0502020204030204" pitchFamily="34" charset="0"/>
                <a:sym typeface="Wingdings" pitchFamily="2" charset="2"/>
              </a:rPr>
              <a:t>Evaluating</a:t>
            </a:r>
            <a:r>
              <a:rPr lang="en-US" sz="1596" kern="120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  <a:sym typeface="Wingdings" pitchFamily="2" charset="2"/>
              </a:rPr>
              <a:t> Market Segments:</a:t>
            </a:r>
          </a:p>
          <a:p>
            <a:pPr defTabSz="521208">
              <a:spcAft>
                <a:spcPts val="600"/>
              </a:spcAft>
              <a:buFont typeface="Wingdings" pitchFamily="2" charset="2"/>
              <a:buChar char="à"/>
              <a:defRPr/>
            </a:pPr>
            <a:endParaRPr lang="en-US" sz="1596" kern="1200">
              <a:solidFill>
                <a:schemeClr val="tx1"/>
              </a:solidFill>
              <a:latin typeface="+mn-lt"/>
              <a:ea typeface="+mn-ea"/>
              <a:cs typeface="Calibri" panose="020F0502020204030204" pitchFamily="34" charset="0"/>
              <a:sym typeface="Wingdings" pitchFamily="2" charset="2"/>
            </a:endParaRP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à"/>
              <a:defRPr/>
            </a:pPr>
            <a:endParaRPr lang="en-US" sz="2800"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8675" name="Rectangle 1"/>
          <p:cNvSpPr>
            <a:spLocks noChangeArrowheads="1"/>
          </p:cNvSpPr>
          <p:nvPr/>
        </p:nvSpPr>
        <p:spPr bwMode="auto">
          <a:xfrm>
            <a:off x="6164573" y="2782960"/>
            <a:ext cx="4796811" cy="2389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21208" lvl="1" indent="-260604" defTabSz="52120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1596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Segment size and growth: right size and growth. </a:t>
            </a:r>
          </a:p>
          <a:p>
            <a:pPr marL="521208" lvl="1" indent="-260604" defTabSz="52120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altLang="en-US" sz="1596"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521208" lvl="1" indent="-260604" defTabSz="52120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1596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Segment structural attractiveness: strong competitors, substitute products, power of buyers, powerful suppliers</a:t>
            </a:r>
          </a:p>
          <a:p>
            <a:pPr marL="521208" lvl="1" indent="-260604" defTabSz="52120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altLang="en-US" sz="1596"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521208" lvl="1" indent="-260604" defTabSz="521208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1596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Company objectives and resources: make sense for long run objectives and have required resources.</a:t>
            </a:r>
            <a:endParaRPr lang="en-US" alt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731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b="1" kern="0"/>
              <a:t>Market Targeting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FD711E9-7F79-40A9-8D9E-4AE293C15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6800" y="2013293"/>
            <a:ext cx="10058400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Rectangle 3">
            <a:extLst>
              <a:ext uri="{FF2B5EF4-FFF2-40B4-BE49-F238E27FC236}">
                <a16:creationId xmlns:a16="http://schemas.microsoft.com/office/drawing/2014/main" id="{44D59C0E-500E-CDE8-B0ED-F53BF5102E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0987466"/>
              </p:ext>
            </p:extLst>
          </p:nvPr>
        </p:nvGraphicFramePr>
        <p:xfrm>
          <a:off x="1069975" y="2385390"/>
          <a:ext cx="10058400" cy="3617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016330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b="1" kern="0"/>
              <a:t>Market Targeting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FD711E9-7F79-40A9-8D9E-4AE293C15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6800" y="2013293"/>
            <a:ext cx="10058400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Rectangle 3">
            <a:extLst>
              <a:ext uri="{FF2B5EF4-FFF2-40B4-BE49-F238E27FC236}">
                <a16:creationId xmlns:a16="http://schemas.microsoft.com/office/drawing/2014/main" id="{5B9EDF02-9008-2A6E-A6AA-113301749A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8956806"/>
              </p:ext>
            </p:extLst>
          </p:nvPr>
        </p:nvGraphicFramePr>
        <p:xfrm>
          <a:off x="1069975" y="2385390"/>
          <a:ext cx="10058400" cy="3617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7451383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751" name="Rectangle 31750">
            <a:extLst>
              <a:ext uri="{FF2B5EF4-FFF2-40B4-BE49-F238E27FC236}">
                <a16:creationId xmlns:a16="http://schemas.microsoft.com/office/drawing/2014/main" id="{3C06EAFD-0C69-4B3B-BEA7-E7E11DDF9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53" name="Rectangle 31752">
            <a:extLst>
              <a:ext uri="{FF2B5EF4-FFF2-40B4-BE49-F238E27FC236}">
                <a16:creationId xmlns:a16="http://schemas.microsoft.com/office/drawing/2014/main" id="{A4066C89-42FB-4624-9AFE-3A31B3649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4" y="0"/>
            <a:ext cx="4648169" cy="6858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srcRect/>
            <a:tile tx="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endParaRPr lang="en-US" sz="2000" kern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43468" y="643466"/>
            <a:ext cx="3686312" cy="5528734"/>
          </a:xfrm>
        </p:spPr>
        <p:txBody>
          <a:bodyPr rtlCol="0">
            <a:normAutofit/>
          </a:bodyPr>
          <a:lstStyle/>
          <a:p>
            <a:pPr algn="r">
              <a:spcBef>
                <a:spcPts val="0"/>
              </a:spcBef>
              <a:defRPr/>
            </a:pPr>
            <a:r>
              <a:rPr lang="en-US" sz="4800" b="1" kern="0">
                <a:solidFill>
                  <a:srgbClr val="FFFFFF"/>
                </a:solidFill>
              </a:rPr>
              <a:t>Market Targeting</a:t>
            </a:r>
          </a:p>
        </p:txBody>
      </p:sp>
      <p:sp>
        <p:nvSpPr>
          <p:cNvPr id="31746" name="Rectangle 3"/>
          <p:cNvSpPr>
            <a:spLocks noGrp="1"/>
          </p:cNvSpPr>
          <p:nvPr>
            <p:ph idx="1"/>
          </p:nvPr>
        </p:nvSpPr>
        <p:spPr>
          <a:xfrm>
            <a:off x="5053780" y="599768"/>
            <a:ext cx="6074467" cy="557243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altLang="en-US">
                <a:cs typeface="Calibri" panose="020F0502020204030204" pitchFamily="34" charset="0"/>
                <a:sym typeface="Wingdings" panose="05000000000000000000" pitchFamily="2" charset="2"/>
              </a:rPr>
              <a:t> Market Targeting Strategies (Contd.):</a:t>
            </a:r>
            <a:endParaRPr lang="en-US" altLang="en-US"/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>
                <a:cs typeface="Calibri" panose="020F0502020204030204" pitchFamily="34" charset="0"/>
              </a:rPr>
              <a:t>Concentrated (niche) marketing: large share of one or a few segments or niches, ignored by larger competitors. limited resources, gain operating economies through specialization.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endParaRPr lang="en-US" altLang="en-US"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31755" name="Oval 31754">
            <a:extLst>
              <a:ext uri="{FF2B5EF4-FFF2-40B4-BE49-F238E27FC236}">
                <a16:creationId xmlns:a16="http://schemas.microsoft.com/office/drawing/2014/main" id="{BA218FBC-B2D6-48CA-9289-C4110162E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31757" name="Oval 31756">
            <a:extLst>
              <a:ext uri="{FF2B5EF4-FFF2-40B4-BE49-F238E27FC236}">
                <a16:creationId xmlns:a16="http://schemas.microsoft.com/office/drawing/2014/main" id="{2DED9084-49DA-4911-ACB7-5F9E4DEFA0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47192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3C06EAFD-0C69-4B3B-BEA7-E7E11DDF9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4066C89-42FB-4624-9AFE-3A31B3649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4" y="0"/>
            <a:ext cx="4648169" cy="6858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srcRect/>
            <a:tile tx="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endParaRPr lang="en-US" sz="2000" kern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43468" y="643466"/>
            <a:ext cx="3686312" cy="5528734"/>
          </a:xfrm>
        </p:spPr>
        <p:txBody>
          <a:bodyPr rtlCol="0">
            <a:normAutofit/>
          </a:bodyPr>
          <a:lstStyle/>
          <a:p>
            <a:pPr algn="r">
              <a:spcBef>
                <a:spcPts val="0"/>
              </a:spcBef>
              <a:defRPr/>
            </a:pPr>
            <a:r>
              <a:rPr lang="en-US" sz="4800" b="1" kern="0">
                <a:solidFill>
                  <a:srgbClr val="FFFFFF"/>
                </a:solidFill>
              </a:rPr>
              <a:t>Market Targeting</a:t>
            </a:r>
          </a:p>
        </p:txBody>
      </p:sp>
      <p:sp>
        <p:nvSpPr>
          <p:cNvPr id="16" name="Rectangle 3"/>
          <p:cNvSpPr>
            <a:spLocks noGrp="1"/>
          </p:cNvSpPr>
          <p:nvPr>
            <p:ph idx="1"/>
          </p:nvPr>
        </p:nvSpPr>
        <p:spPr>
          <a:xfrm>
            <a:off x="5053780" y="599768"/>
            <a:ext cx="6074467" cy="5572432"/>
          </a:xfrm>
        </p:spPr>
        <p:txBody>
          <a:bodyPr anchor="ctr">
            <a:normAutofit/>
          </a:bodyPr>
          <a:lstStyle/>
          <a:p>
            <a:pPr marL="0" indent="0">
              <a:buNone/>
              <a:defRPr/>
            </a:pPr>
            <a:r>
              <a:rPr lang="en-US">
                <a:cs typeface="Calibri" panose="020F0502020204030204" pitchFamily="34" charset="0"/>
                <a:sym typeface="Wingdings" pitchFamily="2" charset="2"/>
              </a:rPr>
              <a:t> Market Targeting Strategies (Contd.): </a:t>
            </a:r>
            <a:endParaRPr lang="en-US" altLang="en-US"/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en-US" altLang="en-US" dirty="0">
                <a:cs typeface="Calibri" panose="020F0502020204030204" pitchFamily="34" charset="0"/>
              </a:rPr>
              <a:t>Micromarketing: tailor products and marketing programs to the needs and wants of specific individuals and local customer groups. </a:t>
            </a:r>
          </a:p>
          <a:p>
            <a:pPr lvl="2" eaLnBrk="1" hangingPunct="1">
              <a:buFont typeface="Wingdings" pitchFamily="2" charset="2"/>
              <a:buChar char="§"/>
              <a:defRPr/>
            </a:pPr>
            <a:r>
              <a:rPr lang="en-US" altLang="en-US" i="1">
                <a:cs typeface="Calibri" panose="020F0502020204030204" pitchFamily="34" charset="0"/>
              </a:rPr>
              <a:t>Local Marketing: </a:t>
            </a:r>
            <a:r>
              <a:rPr lang="en-US" altLang="en-US">
                <a:cs typeface="Calibri" panose="020F0502020204030204" pitchFamily="34" charset="0"/>
              </a:rPr>
              <a:t>local customer groups – cities, neighborhoods. </a:t>
            </a:r>
          </a:p>
          <a:p>
            <a:pPr lvl="3" eaLnBrk="1" hangingPunct="1">
              <a:buFont typeface="Wingdings" pitchFamily="2" charset="2"/>
              <a:buChar char="§"/>
              <a:defRPr/>
            </a:pPr>
            <a:r>
              <a:rPr lang="en-US" altLang="en-US">
                <a:cs typeface="Calibri" panose="020F0502020204030204" pitchFamily="34" charset="0"/>
              </a:rPr>
              <a:t>Retailers: Customize each store’s merchandise and promotions.</a:t>
            </a:r>
          </a:p>
          <a:p>
            <a:pPr lvl="2" eaLnBrk="1" hangingPunct="1">
              <a:buFont typeface="Wingdings" pitchFamily="2" charset="2"/>
              <a:buChar char="§"/>
              <a:defRPr/>
            </a:pPr>
            <a:r>
              <a:rPr lang="en-US" altLang="en-US" i="1">
                <a:cs typeface="Calibri" panose="020F0502020204030204" pitchFamily="34" charset="0"/>
              </a:rPr>
              <a:t>Individual Marketing:</a:t>
            </a:r>
            <a:r>
              <a:rPr lang="en-US" altLang="en-US">
                <a:cs typeface="Calibri" panose="020F0502020204030204" pitchFamily="34" charset="0"/>
              </a:rPr>
              <a:t> individual customers. </a:t>
            </a:r>
          </a:p>
          <a:p>
            <a:pPr marL="914400" lvl="1" indent="-457200">
              <a:buFont typeface="Wingdings" pitchFamily="2" charset="2"/>
              <a:buChar char="§"/>
              <a:defRPr/>
            </a:pPr>
            <a:endParaRPr lang="en-US">
              <a:cs typeface="Calibri" panose="020F0502020204030204" pitchFamily="34" charset="0"/>
              <a:sym typeface="Wingdings" pitchFamily="2" charset="2"/>
            </a:endParaRPr>
          </a:p>
          <a:p>
            <a:pPr lvl="1" eaLnBrk="1" hangingPunct="1">
              <a:buFont typeface="Wingdings" pitchFamily="2" charset="2"/>
              <a:buChar char="§"/>
              <a:defRPr/>
            </a:pPr>
            <a:endParaRPr lang="en-US" dirty="0"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A218FBC-B2D6-48CA-9289-C4110162E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DED9084-49DA-4911-ACB7-5F9E4DEFA0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0411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198689" y="44450"/>
            <a:ext cx="7794625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Choosing a Market Targeting Strategy</a:t>
            </a:r>
          </a:p>
        </p:txBody>
      </p:sp>
      <p:sp>
        <p:nvSpPr>
          <p:cNvPr id="33794" name="Rectangle 3"/>
          <p:cNvSpPr>
            <a:spLocks noGrp="1"/>
          </p:cNvSpPr>
          <p:nvPr>
            <p:ph idx="1"/>
          </p:nvPr>
        </p:nvSpPr>
        <p:spPr>
          <a:xfrm>
            <a:off x="1703388" y="1196976"/>
            <a:ext cx="8964612" cy="4392613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>
                <a:cs typeface="Calibri" panose="020F0502020204030204" pitchFamily="34" charset="0"/>
                <a:sym typeface="Wingdings" panose="05000000000000000000" pitchFamily="2" charset="2"/>
              </a:rPr>
              <a:t> Many factors need to be considered before choosing any of the strategies mentioned till now:</a:t>
            </a:r>
            <a:endParaRPr lang="en-US" altLang="en-US"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grpSp>
        <p:nvGrpSpPr>
          <p:cNvPr id="33795" name="Group 3"/>
          <p:cNvGrpSpPr>
            <a:grpSpLocks/>
          </p:cNvGrpSpPr>
          <p:nvPr/>
        </p:nvGrpSpPr>
        <p:grpSpPr bwMode="auto">
          <a:xfrm>
            <a:off x="2711450" y="2184401"/>
            <a:ext cx="6408738" cy="4124325"/>
            <a:chOff x="564" y="498"/>
            <a:chExt cx="4678" cy="3584"/>
          </a:xfrm>
        </p:grpSpPr>
        <p:sp>
          <p:nvSpPr>
            <p:cNvPr id="10" name="Oval 4"/>
            <p:cNvSpPr>
              <a:spLocks noChangeArrowheads="1"/>
            </p:cNvSpPr>
            <p:nvPr/>
          </p:nvSpPr>
          <p:spPr bwMode="auto">
            <a:xfrm>
              <a:off x="564" y="501"/>
              <a:ext cx="4675" cy="3577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p"/>
                <a:defRPr sz="28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p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en-GB" altLang="en-US" sz="1800"/>
            </a:p>
          </p:txBody>
        </p:sp>
        <p:sp>
          <p:nvSpPr>
            <p:cNvPr id="11" name="Arc 5"/>
            <p:cNvSpPr>
              <a:spLocks/>
            </p:cNvSpPr>
            <p:nvPr/>
          </p:nvSpPr>
          <p:spPr bwMode="auto">
            <a:xfrm>
              <a:off x="3108" y="1814"/>
              <a:ext cx="2134" cy="1840"/>
            </a:xfrm>
            <a:custGeom>
              <a:avLst/>
              <a:gdLst>
                <a:gd name="T0" fmla="*/ 2 w 21600"/>
                <a:gd name="T1" fmla="*/ 0 h 24208"/>
                <a:gd name="T2" fmla="*/ 1 w 21600"/>
                <a:gd name="T3" fmla="*/ 1 h 24208"/>
                <a:gd name="T4" fmla="*/ 0 w 21600"/>
                <a:gd name="T5" fmla="*/ 0 h 2420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4208" fill="none" extrusionOk="0">
                  <a:moveTo>
                    <a:pt x="20524" y="0"/>
                  </a:moveTo>
                  <a:cubicBezTo>
                    <a:pt x="21237" y="2172"/>
                    <a:pt x="21600" y="4443"/>
                    <a:pt x="21600" y="6730"/>
                  </a:cubicBezTo>
                  <a:cubicBezTo>
                    <a:pt x="21600" y="13646"/>
                    <a:pt x="18287" y="20144"/>
                    <a:pt x="12691" y="24208"/>
                  </a:cubicBezTo>
                </a:path>
                <a:path w="21600" h="24208" stroke="0" extrusionOk="0">
                  <a:moveTo>
                    <a:pt x="20524" y="0"/>
                  </a:moveTo>
                  <a:cubicBezTo>
                    <a:pt x="21237" y="2172"/>
                    <a:pt x="21600" y="4443"/>
                    <a:pt x="21600" y="6730"/>
                  </a:cubicBezTo>
                  <a:cubicBezTo>
                    <a:pt x="21600" y="13646"/>
                    <a:pt x="18287" y="20144"/>
                    <a:pt x="12691" y="24208"/>
                  </a:cubicBezTo>
                  <a:lnTo>
                    <a:pt x="0" y="6730"/>
                  </a:lnTo>
                  <a:lnTo>
                    <a:pt x="2052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Arc 6"/>
            <p:cNvSpPr>
              <a:spLocks/>
            </p:cNvSpPr>
            <p:nvPr/>
          </p:nvSpPr>
          <p:spPr bwMode="auto">
            <a:xfrm>
              <a:off x="1645" y="2439"/>
              <a:ext cx="2511" cy="1643"/>
            </a:xfrm>
            <a:custGeom>
              <a:avLst/>
              <a:gdLst>
                <a:gd name="T0" fmla="*/ 2 w 25413"/>
                <a:gd name="T1" fmla="*/ 1 h 21600"/>
                <a:gd name="T2" fmla="*/ 0 w 25413"/>
                <a:gd name="T3" fmla="*/ 1 h 21600"/>
                <a:gd name="T4" fmla="*/ 1 w 25413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413" h="21600" fill="none" extrusionOk="0">
                  <a:moveTo>
                    <a:pt x="25412" y="17490"/>
                  </a:moveTo>
                  <a:cubicBezTo>
                    <a:pt x="21726" y="20161"/>
                    <a:pt x="17291" y="21599"/>
                    <a:pt x="12739" y="21600"/>
                  </a:cubicBezTo>
                  <a:cubicBezTo>
                    <a:pt x="8159" y="21600"/>
                    <a:pt x="3698" y="20144"/>
                    <a:pt x="0" y="17443"/>
                  </a:cubicBezTo>
                </a:path>
                <a:path w="25413" h="21600" stroke="0" extrusionOk="0">
                  <a:moveTo>
                    <a:pt x="25412" y="17490"/>
                  </a:moveTo>
                  <a:cubicBezTo>
                    <a:pt x="21726" y="20161"/>
                    <a:pt x="17291" y="21599"/>
                    <a:pt x="12739" y="21600"/>
                  </a:cubicBezTo>
                  <a:cubicBezTo>
                    <a:pt x="8159" y="21600"/>
                    <a:pt x="3698" y="20144"/>
                    <a:pt x="0" y="17443"/>
                  </a:cubicBezTo>
                  <a:lnTo>
                    <a:pt x="12739" y="0"/>
                  </a:lnTo>
                  <a:lnTo>
                    <a:pt x="25412" y="1749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7"/>
            <p:cNvSpPr>
              <a:spLocks/>
            </p:cNvSpPr>
            <p:nvPr/>
          </p:nvSpPr>
          <p:spPr bwMode="auto">
            <a:xfrm>
              <a:off x="564" y="1814"/>
              <a:ext cx="2134" cy="1838"/>
            </a:xfrm>
            <a:custGeom>
              <a:avLst/>
              <a:gdLst>
                <a:gd name="T0" fmla="*/ 1 w 21600"/>
                <a:gd name="T1" fmla="*/ 1 h 24158"/>
                <a:gd name="T2" fmla="*/ 0 w 21600"/>
                <a:gd name="T3" fmla="*/ 0 h 24158"/>
                <a:gd name="T4" fmla="*/ 2 w 21600"/>
                <a:gd name="T5" fmla="*/ 0 h 241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4158" fill="none" extrusionOk="0">
                  <a:moveTo>
                    <a:pt x="8843" y="24158"/>
                  </a:moveTo>
                  <a:cubicBezTo>
                    <a:pt x="3285" y="20090"/>
                    <a:pt x="0" y="13615"/>
                    <a:pt x="0" y="6727"/>
                  </a:cubicBezTo>
                  <a:cubicBezTo>
                    <a:pt x="-1" y="4441"/>
                    <a:pt x="362" y="2171"/>
                    <a:pt x="1074" y="0"/>
                  </a:cubicBezTo>
                </a:path>
                <a:path w="21600" h="24158" stroke="0" extrusionOk="0">
                  <a:moveTo>
                    <a:pt x="8843" y="24158"/>
                  </a:moveTo>
                  <a:cubicBezTo>
                    <a:pt x="3285" y="20090"/>
                    <a:pt x="0" y="13615"/>
                    <a:pt x="0" y="6727"/>
                  </a:cubicBezTo>
                  <a:cubicBezTo>
                    <a:pt x="-1" y="4441"/>
                    <a:pt x="362" y="2171"/>
                    <a:pt x="1074" y="0"/>
                  </a:cubicBezTo>
                  <a:lnTo>
                    <a:pt x="21600" y="6727"/>
                  </a:lnTo>
                  <a:lnTo>
                    <a:pt x="8843" y="2415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Arc 8"/>
            <p:cNvSpPr>
              <a:spLocks/>
            </p:cNvSpPr>
            <p:nvPr/>
          </p:nvSpPr>
          <p:spPr bwMode="auto">
            <a:xfrm>
              <a:off x="749" y="498"/>
              <a:ext cx="2028" cy="1643"/>
            </a:xfrm>
            <a:custGeom>
              <a:avLst/>
              <a:gdLst>
                <a:gd name="T0" fmla="*/ 0 w 20526"/>
                <a:gd name="T1" fmla="*/ 1 h 21600"/>
                <a:gd name="T2" fmla="*/ 2 w 20526"/>
                <a:gd name="T3" fmla="*/ 0 h 21600"/>
                <a:gd name="T4" fmla="*/ 2 w 20526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526" h="21600" fill="none" extrusionOk="0">
                  <a:moveTo>
                    <a:pt x="0" y="14873"/>
                  </a:moveTo>
                  <a:cubicBezTo>
                    <a:pt x="2904" y="6010"/>
                    <a:pt x="11169" y="12"/>
                    <a:pt x="20496" y="0"/>
                  </a:cubicBezTo>
                </a:path>
                <a:path w="20526" h="21600" stroke="0" extrusionOk="0">
                  <a:moveTo>
                    <a:pt x="0" y="14873"/>
                  </a:moveTo>
                  <a:cubicBezTo>
                    <a:pt x="2904" y="6010"/>
                    <a:pt x="11169" y="12"/>
                    <a:pt x="20496" y="0"/>
                  </a:cubicBezTo>
                  <a:lnTo>
                    <a:pt x="20526" y="21600"/>
                  </a:lnTo>
                  <a:lnTo>
                    <a:pt x="0" y="1487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Arc 9"/>
            <p:cNvSpPr>
              <a:spLocks/>
            </p:cNvSpPr>
            <p:nvPr/>
          </p:nvSpPr>
          <p:spPr bwMode="auto">
            <a:xfrm>
              <a:off x="3028" y="498"/>
              <a:ext cx="2029" cy="1643"/>
            </a:xfrm>
            <a:custGeom>
              <a:avLst/>
              <a:gdLst>
                <a:gd name="T0" fmla="*/ 0 w 20535"/>
                <a:gd name="T1" fmla="*/ 0 h 21600"/>
                <a:gd name="T2" fmla="*/ 2 w 20535"/>
                <a:gd name="T3" fmla="*/ 1 h 21600"/>
                <a:gd name="T4" fmla="*/ 0 w 20535"/>
                <a:gd name="T5" fmla="*/ 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535" h="21600" fill="none" extrusionOk="0">
                  <a:moveTo>
                    <a:pt x="0" y="0"/>
                  </a:moveTo>
                  <a:cubicBezTo>
                    <a:pt x="3" y="0"/>
                    <a:pt x="6" y="-1"/>
                    <a:pt x="10" y="0"/>
                  </a:cubicBezTo>
                  <a:cubicBezTo>
                    <a:pt x="9346" y="0"/>
                    <a:pt x="17625" y="5998"/>
                    <a:pt x="20534" y="14870"/>
                  </a:cubicBezTo>
                </a:path>
                <a:path w="20535" h="21600" stroke="0" extrusionOk="0">
                  <a:moveTo>
                    <a:pt x="0" y="0"/>
                  </a:moveTo>
                  <a:cubicBezTo>
                    <a:pt x="3" y="0"/>
                    <a:pt x="6" y="-1"/>
                    <a:pt x="10" y="0"/>
                  </a:cubicBezTo>
                  <a:cubicBezTo>
                    <a:pt x="9346" y="0"/>
                    <a:pt x="17625" y="5998"/>
                    <a:pt x="20534" y="14870"/>
                  </a:cubicBezTo>
                  <a:lnTo>
                    <a:pt x="10" y="2160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AutoShape 10"/>
            <p:cNvSpPr>
              <a:spLocks noChangeArrowheads="1"/>
            </p:cNvSpPr>
            <p:nvPr/>
          </p:nvSpPr>
          <p:spPr bwMode="auto">
            <a:xfrm>
              <a:off x="1806" y="1575"/>
              <a:ext cx="2191" cy="1457"/>
            </a:xfrm>
            <a:prstGeom prst="star16">
              <a:avLst>
                <a:gd name="adj" fmla="val 37500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0488" tIns="44450" rIns="90488" bIns="44450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p"/>
                <a:defRPr sz="28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p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r>
                <a:rPr lang="en-GB" altLang="en-US" sz="2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Factors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r>
                <a:rPr lang="en-GB" altLang="en-US" sz="2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Affecting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r>
                <a:rPr lang="en-GB" altLang="en-US" sz="2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Strategy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r>
                <a:rPr lang="en-GB" altLang="en-US" sz="2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Decisions</a:t>
              </a:r>
            </a:p>
          </p:txBody>
        </p:sp>
        <p:sp>
          <p:nvSpPr>
            <p:cNvPr id="18" name="Rectangle 11"/>
            <p:cNvSpPr>
              <a:spLocks noChangeArrowheads="1"/>
            </p:cNvSpPr>
            <p:nvPr/>
          </p:nvSpPr>
          <p:spPr bwMode="auto">
            <a:xfrm>
              <a:off x="3262" y="941"/>
              <a:ext cx="1284" cy="656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0488" tIns="44450" rIns="90488" bIns="44450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p"/>
                <a:defRPr sz="28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p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  <a:defRPr/>
              </a:pPr>
              <a:r>
                <a:rPr lang="en-GB" altLang="en-US" sz="2400" b="1">
                  <a:solidFill>
                    <a:srgbClr val="000000"/>
                  </a:solidFill>
                  <a:latin typeface="Arial" panose="020B0604020202020204" pitchFamily="34" charset="0"/>
                </a:rPr>
                <a:t>Company</a:t>
              </a:r>
            </a:p>
            <a:p>
              <a:pPr algn="ctr"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  <a:defRPr/>
              </a:pPr>
              <a:r>
                <a:rPr lang="en-GB" altLang="en-US" sz="2400" b="1">
                  <a:solidFill>
                    <a:srgbClr val="000000"/>
                  </a:solidFill>
                  <a:latin typeface="Arial" panose="020B0604020202020204" pitchFamily="34" charset="0"/>
                </a:rPr>
                <a:t>Resources</a:t>
              </a:r>
            </a:p>
          </p:txBody>
        </p:sp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1187" y="941"/>
              <a:ext cx="1519" cy="656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0488" tIns="44450" rIns="90488" bIns="44450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p"/>
                <a:defRPr sz="28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p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  <a:defRPr/>
              </a:pPr>
              <a:r>
                <a:rPr lang="en-GB" altLang="en-US" sz="2400" b="1">
                  <a:solidFill>
                    <a:srgbClr val="000000"/>
                  </a:solidFill>
                  <a:latin typeface="Arial" panose="020B0604020202020204" pitchFamily="34" charset="0"/>
                </a:rPr>
                <a:t>Competitors’</a:t>
              </a:r>
            </a:p>
            <a:p>
              <a:pPr algn="ctr"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  <a:defRPr/>
              </a:pPr>
              <a:r>
                <a:rPr lang="en-GB" altLang="en-US" sz="2400" b="1">
                  <a:solidFill>
                    <a:srgbClr val="000000"/>
                  </a:solidFill>
                  <a:latin typeface="Arial" panose="020B0604020202020204" pitchFamily="34" charset="0"/>
                </a:rPr>
                <a:t>Strategies</a:t>
              </a:r>
            </a:p>
          </p:txBody>
        </p:sp>
        <p:sp>
          <p:nvSpPr>
            <p:cNvPr id="20" name="Rectangle 13"/>
            <p:cNvSpPr>
              <a:spLocks noChangeArrowheads="1"/>
            </p:cNvSpPr>
            <p:nvPr/>
          </p:nvSpPr>
          <p:spPr bwMode="auto">
            <a:xfrm>
              <a:off x="703" y="2400"/>
              <a:ext cx="1194" cy="656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0488" tIns="44450" rIns="90488" bIns="44450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p"/>
                <a:defRPr sz="28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p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  <a:defRPr/>
              </a:pPr>
              <a:r>
                <a:rPr lang="en-GB" altLang="en-US" sz="2400" b="1">
                  <a:solidFill>
                    <a:srgbClr val="000000"/>
                  </a:solidFill>
                  <a:latin typeface="Arial" panose="020B0604020202020204" pitchFamily="34" charset="0"/>
                </a:rPr>
                <a:t>Market</a:t>
              </a:r>
            </a:p>
            <a:p>
              <a:pPr algn="ctr"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  <a:defRPr/>
              </a:pPr>
              <a:r>
                <a:rPr lang="en-GB" altLang="en-US" sz="2400" b="1">
                  <a:solidFill>
                    <a:srgbClr val="000000"/>
                  </a:solidFill>
                  <a:latin typeface="Arial" panose="020B0604020202020204" pitchFamily="34" charset="0"/>
                </a:rPr>
                <a:t>Variability</a:t>
              </a:r>
            </a:p>
          </p:txBody>
        </p:sp>
        <p:sp>
          <p:nvSpPr>
            <p:cNvPr id="21" name="Rectangle 14"/>
            <p:cNvSpPr>
              <a:spLocks noChangeArrowheads="1"/>
            </p:cNvSpPr>
            <p:nvPr/>
          </p:nvSpPr>
          <p:spPr bwMode="auto">
            <a:xfrm>
              <a:off x="3954" y="2400"/>
              <a:ext cx="1194" cy="656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0488" tIns="44450" rIns="90488" bIns="44450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p"/>
                <a:defRPr sz="28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p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  <a:defRPr/>
              </a:pPr>
              <a:r>
                <a:rPr lang="en-GB" altLang="en-US" sz="2400" b="1">
                  <a:solidFill>
                    <a:srgbClr val="000000"/>
                  </a:solidFill>
                  <a:latin typeface="Arial" panose="020B0604020202020204" pitchFamily="34" charset="0"/>
                </a:rPr>
                <a:t>Product</a:t>
              </a:r>
            </a:p>
            <a:p>
              <a:pPr algn="ctr"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  <a:defRPr/>
              </a:pPr>
              <a:r>
                <a:rPr lang="en-GB" altLang="en-US" sz="2400" b="1">
                  <a:solidFill>
                    <a:srgbClr val="000000"/>
                  </a:solidFill>
                  <a:latin typeface="Arial" panose="020B0604020202020204" pitchFamily="34" charset="0"/>
                </a:rPr>
                <a:t>Variability</a:t>
              </a:r>
            </a:p>
          </p:txBody>
        </p:sp>
        <p:sp>
          <p:nvSpPr>
            <p:cNvPr id="22" name="Rectangle 15"/>
            <p:cNvSpPr>
              <a:spLocks noChangeArrowheads="1"/>
            </p:cNvSpPr>
            <p:nvPr/>
          </p:nvSpPr>
          <p:spPr bwMode="auto">
            <a:xfrm>
              <a:off x="2322" y="3405"/>
              <a:ext cx="1195" cy="656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0488" tIns="44450" rIns="90488" bIns="44450"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p"/>
                <a:defRPr sz="28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p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  <a:defRPr/>
              </a:pPr>
              <a:r>
                <a:rPr lang="en-GB" altLang="en-US" sz="2400" b="1">
                  <a:solidFill>
                    <a:srgbClr val="000000"/>
                  </a:solidFill>
                  <a:latin typeface="Arial" panose="020B0604020202020204" pitchFamily="34" charset="0"/>
                </a:rPr>
                <a:t>Stage in</a:t>
              </a:r>
            </a:p>
            <a:p>
              <a:pPr algn="ctr"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  <a:defRPr/>
              </a:pPr>
              <a:r>
                <a:rPr lang="en-GB" altLang="en-US" sz="2400" b="1">
                  <a:solidFill>
                    <a:srgbClr val="000000"/>
                  </a:solidFill>
                  <a:latin typeface="Arial" panose="020B0604020202020204" pitchFamily="34" charset="0"/>
                </a:rPr>
                <a:t>Life Cycle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1752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b="1" kern="0"/>
              <a:t>Differentiation</a:t>
            </a:r>
          </a:p>
        </p:txBody>
      </p:sp>
      <p:sp>
        <p:nvSpPr>
          <p:cNvPr id="34832" name="Rectangle 34831">
            <a:extLst>
              <a:ext uri="{FF2B5EF4-FFF2-40B4-BE49-F238E27FC236}">
                <a16:creationId xmlns:a16="http://schemas.microsoft.com/office/drawing/2014/main" id="{3FD711E9-7F79-40A9-8D9E-4AE293C15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6800" y="2013293"/>
            <a:ext cx="10058400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3"/>
          <p:cNvSpPr>
            <a:spLocks/>
          </p:cNvSpPr>
          <p:nvPr/>
        </p:nvSpPr>
        <p:spPr>
          <a:xfrm>
            <a:off x="2407456" y="2385390"/>
            <a:ext cx="7383438" cy="3617845"/>
          </a:xfrm>
          <a:prstGeom prst="rect">
            <a:avLst/>
          </a:prstGeom>
        </p:spPr>
        <p:txBody>
          <a:bodyPr/>
          <a:lstStyle/>
          <a:p>
            <a:pPr marL="46863" defTabSz="749808">
              <a:spcAft>
                <a:spcPts val="600"/>
              </a:spcAft>
              <a:defRPr/>
            </a:pPr>
            <a:r>
              <a:rPr lang="en-US" sz="1476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1600" kern="1200" dirty="0">
                <a:solidFill>
                  <a:srgbClr val="B30000"/>
                </a:solidFill>
                <a:latin typeface="+mn-lt"/>
                <a:ea typeface="+mn-ea"/>
                <a:cs typeface="Calibri" panose="020F0502020204030204" pitchFamily="34" charset="0"/>
                <a:sym typeface="Wingdings" pitchFamily="2" charset="2"/>
              </a:rPr>
              <a:t>Differentiating</a:t>
            </a: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  <a:sym typeface="Wingdings" pitchFamily="2" charset="2"/>
              </a:rPr>
              <a:t> the market offering to create </a:t>
            </a:r>
            <a:r>
              <a:rPr lang="en-US" sz="1600" kern="1200" dirty="0">
                <a:solidFill>
                  <a:srgbClr val="B30000"/>
                </a:solidFill>
                <a:latin typeface="+mn-lt"/>
                <a:ea typeface="+mn-ea"/>
                <a:cs typeface="Calibri" panose="020F0502020204030204" pitchFamily="34" charset="0"/>
                <a:sym typeface="Wingdings" pitchFamily="2" charset="2"/>
              </a:rPr>
              <a:t>superior</a:t>
            </a: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  <a:sym typeface="Wingdings" pitchFamily="2" charset="2"/>
              </a:rPr>
              <a:t> customer value</a:t>
            </a:r>
          </a:p>
          <a:p>
            <a:pPr marL="514350" indent="-457200">
              <a:spcAft>
                <a:spcPts val="600"/>
              </a:spcAft>
              <a:buFont typeface="Wingdings" pitchFamily="2" charset="2"/>
              <a:buChar char="à"/>
              <a:defRPr/>
            </a:pPr>
            <a:endParaRPr lang="en-US" dirty="0"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34819" name="TextBox 1"/>
          <p:cNvSpPr txBox="1">
            <a:spLocks noChangeArrowheads="1"/>
          </p:cNvSpPr>
          <p:nvPr/>
        </p:nvSpPr>
        <p:spPr bwMode="auto">
          <a:xfrm>
            <a:off x="4128124" y="3972693"/>
            <a:ext cx="2846422" cy="79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749808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2296" i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Make a distinction/set apart</a:t>
            </a:r>
            <a:endParaRPr lang="en-US" altLang="en-US" sz="2800" i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875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876424" y="4141693"/>
            <a:ext cx="8791575" cy="1301673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defRPr/>
            </a:pPr>
            <a:r>
              <a:rPr lang="en-US" sz="3700" b="1"/>
              <a:t>Four Major Steps of Customer Value-Driven Marketing Strategy</a:t>
            </a:r>
          </a:p>
        </p:txBody>
      </p:sp>
      <p:pic>
        <p:nvPicPr>
          <p:cNvPr id="17411" name="Picture 2" descr="A screenshot of a social media post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91" b="16086"/>
          <a:stretch>
            <a:fillRect/>
          </a:stretch>
        </p:blipFill>
        <p:spPr bwMode="auto">
          <a:xfrm>
            <a:off x="2620003" y="1108038"/>
            <a:ext cx="7304416" cy="2893808"/>
          </a:xfrm>
          <a:prstGeom prst="round2DiagRect">
            <a:avLst>
              <a:gd name="adj1" fmla="val 5608"/>
              <a:gd name="adj2" fmla="val 0"/>
            </a:avLst>
          </a:prstGeom>
          <a:solidFill>
            <a:srgbClr val="FFFFFF"/>
          </a:solidFill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0727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3C06EAFD-0C69-4B3B-BEA7-E7E11DDF9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4066C89-42FB-4624-9AFE-3A31B3649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4" y="0"/>
            <a:ext cx="4648169" cy="6858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srcRect/>
            <a:tile tx="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endParaRPr lang="en-US" sz="2000" kern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43468" y="643466"/>
            <a:ext cx="3686312" cy="5528734"/>
          </a:xfrm>
        </p:spPr>
        <p:txBody>
          <a:bodyPr rtlCol="0">
            <a:normAutofit/>
          </a:bodyPr>
          <a:lstStyle/>
          <a:p>
            <a:pPr algn="r">
              <a:spcBef>
                <a:spcPts val="0"/>
              </a:spcBef>
              <a:defRPr/>
            </a:pPr>
            <a:r>
              <a:rPr lang="en-US" sz="4800" b="1" kern="0">
                <a:solidFill>
                  <a:srgbClr val="FFFFFF"/>
                </a:solidFill>
              </a:rPr>
              <a:t>Positioning</a:t>
            </a:r>
          </a:p>
        </p:txBody>
      </p:sp>
      <p:sp>
        <p:nvSpPr>
          <p:cNvPr id="16" name="Rectangle 3"/>
          <p:cNvSpPr>
            <a:spLocks noGrp="1"/>
          </p:cNvSpPr>
          <p:nvPr>
            <p:ph idx="1"/>
          </p:nvPr>
        </p:nvSpPr>
        <p:spPr>
          <a:xfrm>
            <a:off x="5053780" y="599768"/>
            <a:ext cx="6074467" cy="5572432"/>
          </a:xfrm>
        </p:spPr>
        <p:txBody>
          <a:bodyPr anchor="ctr">
            <a:normAutofit/>
          </a:bodyPr>
          <a:lstStyle/>
          <a:p>
            <a:pPr marL="57150" indent="0">
              <a:buNone/>
              <a:defRPr/>
            </a:pPr>
            <a:r>
              <a:rPr lang="en-US">
                <a:cs typeface="Calibri" panose="020F0502020204030204" pitchFamily="34" charset="0"/>
                <a:sym typeface="Wingdings" pitchFamily="2" charset="2"/>
              </a:rPr>
              <a:t> Arranging for a market offering to occupy a clear, distinctive, and desirable place relative to (you can say “in comparison with”) competing products in the minds of the target consumers.</a:t>
            </a:r>
          </a:p>
          <a:p>
            <a:pPr marL="57150" indent="0">
              <a:buNone/>
              <a:defRPr/>
            </a:pPr>
            <a:endParaRPr lang="en-US">
              <a:cs typeface="Calibri" panose="020F0502020204030204" pitchFamily="34" charset="0"/>
              <a:sym typeface="Wingdings" pitchFamily="2" charset="2"/>
            </a:endParaRPr>
          </a:p>
          <a:p>
            <a:pPr marL="514350" indent="-457200">
              <a:buFont typeface="Wingdings" pitchFamily="2" charset="2"/>
              <a:buChar char="à"/>
              <a:defRPr/>
            </a:pPr>
            <a:endParaRPr lang="en-US" dirty="0"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A218FBC-B2D6-48CA-9289-C4110162E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DED9084-49DA-4911-ACB7-5F9E4DEFA0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02389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871" name="Rectangle 36870">
            <a:extLst>
              <a:ext uri="{FF2B5EF4-FFF2-40B4-BE49-F238E27FC236}">
                <a16:creationId xmlns:a16="http://schemas.microsoft.com/office/drawing/2014/main" id="{3C06EAFD-0C69-4B3B-BEA7-E7E11DDF9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73" name="Rectangle 36872">
            <a:extLst>
              <a:ext uri="{FF2B5EF4-FFF2-40B4-BE49-F238E27FC236}">
                <a16:creationId xmlns:a16="http://schemas.microsoft.com/office/drawing/2014/main" id="{A4066C89-42FB-4624-9AFE-3A31B3649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4" y="0"/>
            <a:ext cx="4648169" cy="6858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srcRect/>
            <a:tile tx="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endParaRPr lang="en-US" sz="2000" kern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43468" y="643466"/>
            <a:ext cx="3686312" cy="5528734"/>
          </a:xfrm>
        </p:spPr>
        <p:txBody>
          <a:bodyPr rtlCol="0">
            <a:normAutofit/>
          </a:bodyPr>
          <a:lstStyle/>
          <a:p>
            <a:pPr algn="r">
              <a:spcBef>
                <a:spcPts val="0"/>
              </a:spcBef>
              <a:defRPr/>
            </a:pPr>
            <a:r>
              <a:rPr lang="en-US" sz="3400" b="1" kern="0">
                <a:solidFill>
                  <a:srgbClr val="FFFFFF"/>
                </a:solidFill>
              </a:rPr>
              <a:t>Steps of Differentiation and Positioning Task</a:t>
            </a:r>
          </a:p>
        </p:txBody>
      </p:sp>
      <p:sp>
        <p:nvSpPr>
          <p:cNvPr id="36866" name="Rectangle 3"/>
          <p:cNvSpPr>
            <a:spLocks noGrp="1"/>
          </p:cNvSpPr>
          <p:nvPr>
            <p:ph idx="1"/>
          </p:nvPr>
        </p:nvSpPr>
        <p:spPr>
          <a:xfrm>
            <a:off x="5053780" y="599768"/>
            <a:ext cx="6074467" cy="5572432"/>
          </a:xfrm>
        </p:spPr>
        <p:txBody>
          <a:bodyPr anchor="ctr">
            <a:normAutofit/>
          </a:bodyPr>
          <a:lstStyle/>
          <a:p>
            <a:pPr marL="514350" indent="-514350">
              <a:buFont typeface="Calibri" panose="020F0502020204030204" pitchFamily="34" charset="0"/>
              <a:buAutoNum type="arabicPeriod"/>
            </a:pPr>
            <a:r>
              <a:rPr lang="en-US" altLang="en-US"/>
              <a:t>Identifying Possible Value Differences and Competitive Advantages</a:t>
            </a:r>
          </a:p>
          <a:p>
            <a:pPr marL="514350" indent="-514350">
              <a:buFont typeface="Calibri" panose="020F0502020204030204" pitchFamily="34" charset="0"/>
              <a:buAutoNum type="arabicPeriod"/>
            </a:pPr>
            <a:r>
              <a:rPr lang="en-US" altLang="en-US"/>
              <a:t>Choosing the Right Competitive Advantages</a:t>
            </a:r>
          </a:p>
          <a:p>
            <a:pPr marL="514350" indent="-514350">
              <a:buFont typeface="Calibri" panose="020F0502020204030204" pitchFamily="34" charset="0"/>
              <a:buAutoNum type="arabicPeriod"/>
            </a:pPr>
            <a:r>
              <a:rPr lang="en-US" altLang="en-US"/>
              <a:t>Selecting an Overall Positioning Strategy</a:t>
            </a:r>
          </a:p>
        </p:txBody>
      </p:sp>
      <p:sp>
        <p:nvSpPr>
          <p:cNvPr id="36875" name="Oval 36874">
            <a:extLst>
              <a:ext uri="{FF2B5EF4-FFF2-40B4-BE49-F238E27FC236}">
                <a16:creationId xmlns:a16="http://schemas.microsoft.com/office/drawing/2014/main" id="{BA218FBC-B2D6-48CA-9289-C4110162E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36877" name="Oval 36876">
            <a:extLst>
              <a:ext uri="{FF2B5EF4-FFF2-40B4-BE49-F238E27FC236}">
                <a16:creationId xmlns:a16="http://schemas.microsoft.com/office/drawing/2014/main" id="{2DED9084-49DA-4911-ACB7-5F9E4DEFA0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5769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442" name="Rectangle 18441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44" name="Rectangle 18443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18446" name="Rectangle 18445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18448" name="Rectangle 18447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b="1" kern="0">
                <a:latin typeface="Times New Roman" panose="02020603050405020304" pitchFamily="18" charset="0"/>
                <a:cs typeface="Times New Roman" panose="02020603050405020304" pitchFamily="18" charset="0"/>
              </a:rPr>
              <a:t>Market Segmentation</a:t>
            </a:r>
          </a:p>
        </p:txBody>
      </p:sp>
      <p:pic>
        <p:nvPicPr>
          <p:cNvPr id="18437" name="Picture 18436" descr="Red toy person in front of two lines of white figures">
            <a:extLst>
              <a:ext uri="{FF2B5EF4-FFF2-40B4-BE49-F238E27FC236}">
                <a16:creationId xmlns:a16="http://schemas.microsoft.com/office/drawing/2014/main" id="{A4B4EE1C-F16A-8152-2E83-02554821CB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141" r="5224" b="-1"/>
          <a:stretch/>
        </p:blipFill>
        <p:spPr>
          <a:xfrm>
            <a:off x="1007196" y="2265037"/>
            <a:ext cx="5088800" cy="3907158"/>
          </a:xfrm>
          <a:prstGeom prst="rect">
            <a:avLst/>
          </a:prstGeom>
        </p:spPr>
      </p:pic>
      <p:sp>
        <p:nvSpPr>
          <p:cNvPr id="18435" name="Rectangle 3"/>
          <p:cNvSpPr>
            <a:spLocks noGrp="1"/>
          </p:cNvSpPr>
          <p:nvPr>
            <p:ph idx="1"/>
          </p:nvPr>
        </p:nvSpPr>
        <p:spPr>
          <a:xfrm>
            <a:off x="6496216" y="2320412"/>
            <a:ext cx="4632031" cy="385178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Dividing the entire market into distinct groups of buyers who have different needs, characteristics, or behaviors  and who might require separate marketing strategies or mixes.</a:t>
            </a:r>
          </a:p>
          <a:p>
            <a:pPr marL="0" indent="0">
              <a:buNone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Gone are the days of mass marketing!!!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50" name="Oval 18449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8452" name="Oval 18451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873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3AF35CD-DA30-4E34-B0F3-32C27766DA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6310" y="0"/>
            <a:ext cx="435568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156350" y="484632"/>
            <a:ext cx="3544035" cy="1609344"/>
          </a:xfrm>
          <a:ln>
            <a:noFill/>
          </a:ln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700" b="1" kern="0">
                <a:latin typeface="Times New Roman" panose="02020603050405020304" pitchFamily="18" charset="0"/>
                <a:cs typeface="Times New Roman" panose="02020603050405020304" pitchFamily="18" charset="0"/>
              </a:rPr>
              <a:t>Variables Used in Segmenting Consumer Markets</a:t>
            </a:r>
          </a:p>
        </p:txBody>
      </p:sp>
      <p:pic>
        <p:nvPicPr>
          <p:cNvPr id="18" name="Picture 17" descr="Colourful carved figures of humans">
            <a:extLst>
              <a:ext uri="{FF2B5EF4-FFF2-40B4-BE49-F238E27FC236}">
                <a16:creationId xmlns:a16="http://schemas.microsoft.com/office/drawing/2014/main" id="{09882E1C-B01A-4DFC-608F-3ED056B1D0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852" r="10619" b="-1"/>
          <a:stretch/>
        </p:blipFill>
        <p:spPr>
          <a:xfrm>
            <a:off x="995669" y="640080"/>
            <a:ext cx="6158928" cy="5588101"/>
          </a:xfrm>
          <a:prstGeom prst="rect">
            <a:avLst/>
          </a:prstGeom>
        </p:spPr>
      </p:pic>
      <p:sp>
        <p:nvSpPr>
          <p:cNvPr id="16" name="Rectangle 3"/>
          <p:cNvSpPr>
            <a:spLocks noGrp="1"/>
          </p:cNvSpPr>
          <p:nvPr>
            <p:ph idx="1"/>
          </p:nvPr>
        </p:nvSpPr>
        <p:spPr>
          <a:xfrm>
            <a:off x="8156351" y="2121408"/>
            <a:ext cx="3544034" cy="405079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à"/>
              <a:defRPr/>
            </a:pPr>
            <a:r>
              <a:rPr lang="en-US" sz="1600">
                <a:sym typeface="Wingdings" pitchFamily="2" charset="2"/>
              </a:rPr>
              <a:t> </a:t>
            </a: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Geographic</a:t>
            </a:r>
          </a:p>
          <a:p>
            <a:pPr>
              <a:buFont typeface="Wingdings" pitchFamily="2" charset="2"/>
              <a:buChar char="à"/>
              <a:defRPr/>
            </a:pP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Demographic</a:t>
            </a:r>
          </a:p>
          <a:p>
            <a:pPr>
              <a:buFont typeface="Wingdings" pitchFamily="2" charset="2"/>
              <a:buChar char="à"/>
              <a:defRPr/>
            </a:pP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Psychographic</a:t>
            </a:r>
          </a:p>
          <a:p>
            <a:pPr>
              <a:buFont typeface="Wingdings" pitchFamily="2" charset="2"/>
              <a:buChar char="à"/>
              <a:defRPr/>
            </a:pP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Behavioral</a:t>
            </a:r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FC42DC-2C46-47C4-BC61-530557385D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4B91A37-AA1F-4966-8ACF-93023547DA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7B17AC5-0931-432F-9A4A-DDCFAA010A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188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487" name="Rectangle 20486">
            <a:extLst>
              <a:ext uri="{FF2B5EF4-FFF2-40B4-BE49-F238E27FC236}">
                <a16:creationId xmlns:a16="http://schemas.microsoft.com/office/drawing/2014/main" id="{56B66E70-9451-4286-A0C2-6CF108FE8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9" name="Rectangle 20488">
            <a:extLst>
              <a:ext uri="{FF2B5EF4-FFF2-40B4-BE49-F238E27FC236}">
                <a16:creationId xmlns:a16="http://schemas.microsoft.com/office/drawing/2014/main" id="{2A4B0696-68E2-40ED-B597-4B87387544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0491" name="Rectangle 20490">
            <a:extLst>
              <a:ext uri="{FF2B5EF4-FFF2-40B4-BE49-F238E27FC236}">
                <a16:creationId xmlns:a16="http://schemas.microsoft.com/office/drawing/2014/main" id="{A19EF1B4-0F49-44D2-AE21-263819BFBC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38656" y="0"/>
            <a:ext cx="4653776" cy="6858000"/>
          </a:xfrm>
          <a:prstGeom prst="rect">
            <a:avLst/>
          </a:prstGeom>
          <a:blipFill dpi="0" rotWithShape="1">
            <a:blip r:embed="rId2">
              <a:alphaModFix amt="4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082119" y="643466"/>
            <a:ext cx="3348017" cy="5571067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000" b="1" ker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Geographic Segmentation</a:t>
            </a:r>
          </a:p>
        </p:txBody>
      </p:sp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6772315" y="643467"/>
            <a:ext cx="4534781" cy="5571066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à"/>
            </a:pPr>
            <a:r>
              <a:rPr lang="en-US" altLang="en-US" sz="1800">
                <a:sym typeface="Wingdings" panose="05000000000000000000" pitchFamily="2" charset="2"/>
              </a:rPr>
              <a:t> 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Variables for geographic segmentation: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Geographic units: nations, regions, states, counties, cities or even neighborhoods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Density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Climate</a:t>
            </a:r>
          </a:p>
          <a:p>
            <a:pPr lvl="1">
              <a:buFont typeface="Wingdings" panose="05000000000000000000" pitchFamily="2" charset="2"/>
              <a:buChar char="à"/>
            </a:pP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https://youtu.be/pMLrVP_E-jA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493" name="Group 20492">
            <a:extLst>
              <a:ext uri="{FF2B5EF4-FFF2-40B4-BE49-F238E27FC236}">
                <a16:creationId xmlns:a16="http://schemas.microsoft.com/office/drawing/2014/main" id="{2B69B0BE-E00A-432A-98D1-A47B82C163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401725" y="6229681"/>
            <a:chExt cx="457200" cy="457200"/>
          </a:xfrm>
        </p:grpSpPr>
        <p:sp>
          <p:nvSpPr>
            <p:cNvPr id="20494" name="Oval 20493">
              <a:extLst>
                <a:ext uri="{FF2B5EF4-FFF2-40B4-BE49-F238E27FC236}">
                  <a16:creationId xmlns:a16="http://schemas.microsoft.com/office/drawing/2014/main" id="{0AF8A5ED-19F8-4707-8EEC-7115E6B112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1725" y="6229681"/>
              <a:ext cx="457200" cy="45720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0495" name="Oval 20494">
              <a:extLst>
                <a:ext uri="{FF2B5EF4-FFF2-40B4-BE49-F238E27FC236}">
                  <a16:creationId xmlns:a16="http://schemas.microsoft.com/office/drawing/2014/main" id="{C5F50C1C-978D-45B5-B716-7DA91773CD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30918" y="6258874"/>
              <a:ext cx="398813" cy="398815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437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511" name="Rectangle 21510">
            <a:extLst>
              <a:ext uri="{FF2B5EF4-FFF2-40B4-BE49-F238E27FC236}">
                <a16:creationId xmlns:a16="http://schemas.microsoft.com/office/drawing/2014/main" id="{56B66E70-9451-4286-A0C2-6CF108FE8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3" name="Rectangle 21512">
            <a:extLst>
              <a:ext uri="{FF2B5EF4-FFF2-40B4-BE49-F238E27FC236}">
                <a16:creationId xmlns:a16="http://schemas.microsoft.com/office/drawing/2014/main" id="{2A4B0696-68E2-40ED-B597-4B87387544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1515" name="Rectangle 21514">
            <a:extLst>
              <a:ext uri="{FF2B5EF4-FFF2-40B4-BE49-F238E27FC236}">
                <a16:creationId xmlns:a16="http://schemas.microsoft.com/office/drawing/2014/main" id="{A19EF1B4-0F49-44D2-AE21-263819BFBC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38656" y="0"/>
            <a:ext cx="4653776" cy="6858000"/>
          </a:xfrm>
          <a:prstGeom prst="rect">
            <a:avLst/>
          </a:prstGeom>
          <a:blipFill dpi="0" rotWithShape="1">
            <a:blip r:embed="rId2">
              <a:alphaModFix amt="4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082119" y="643466"/>
            <a:ext cx="3348017" cy="5571067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000" b="1" ker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Demographic Segmentation</a:t>
            </a:r>
          </a:p>
        </p:txBody>
      </p:sp>
      <p:sp>
        <p:nvSpPr>
          <p:cNvPr id="21506" name="Rectangle 3"/>
          <p:cNvSpPr>
            <a:spLocks noGrp="1"/>
          </p:cNvSpPr>
          <p:nvPr>
            <p:ph idx="1"/>
          </p:nvPr>
        </p:nvSpPr>
        <p:spPr>
          <a:xfrm>
            <a:off x="6772315" y="643467"/>
            <a:ext cx="4534781" cy="5571066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à"/>
            </a:pPr>
            <a:r>
              <a:rPr lang="en-US" altLang="en-US" sz="1800">
                <a:sym typeface="Wingdings" panose="05000000000000000000" pitchFamily="2" charset="2"/>
              </a:rPr>
              <a:t> 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Variables: age, life-cycle, gender, income, occupation, education, religion, ethnicity and generation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Most popular bases for segmentation because:</a:t>
            </a:r>
          </a:p>
          <a:p>
            <a:pPr marL="914400" lvl="1" indent="-457200">
              <a:buFont typeface="Calibri" panose="020F0502020204030204" pitchFamily="34" charset="0"/>
              <a:buAutoNum type="arabicPeriod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Customer needs, wants, and usage rates often vary closely with demographic variables</a:t>
            </a:r>
          </a:p>
          <a:p>
            <a:pPr marL="914400" lvl="1" indent="-457200">
              <a:buFont typeface="Calibri" panose="020F0502020204030204" pitchFamily="34" charset="0"/>
              <a:buAutoNum type="arabicPeriod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Easier to measure</a:t>
            </a:r>
          </a:p>
          <a:p>
            <a:pPr marL="914400" lvl="1" indent="-457200">
              <a:buFont typeface="Calibri" panose="020F0502020204030204" pitchFamily="34" charset="0"/>
              <a:buAutoNum type="arabicPeriod"/>
            </a:pP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  <a:hlinkClick r:id="rId4"/>
              </a:rPr>
              <a:t>https://youtu.be/MnbXAGk0QpQ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grpSp>
        <p:nvGrpSpPr>
          <p:cNvPr id="21517" name="Group 21516">
            <a:extLst>
              <a:ext uri="{FF2B5EF4-FFF2-40B4-BE49-F238E27FC236}">
                <a16:creationId xmlns:a16="http://schemas.microsoft.com/office/drawing/2014/main" id="{2B69B0BE-E00A-432A-98D1-A47B82C163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401725" y="6229681"/>
            <a:chExt cx="457200" cy="457200"/>
          </a:xfrm>
        </p:grpSpPr>
        <p:sp>
          <p:nvSpPr>
            <p:cNvPr id="21518" name="Oval 21517">
              <a:extLst>
                <a:ext uri="{FF2B5EF4-FFF2-40B4-BE49-F238E27FC236}">
                  <a16:creationId xmlns:a16="http://schemas.microsoft.com/office/drawing/2014/main" id="{0AF8A5ED-19F8-4707-8EEC-7115E6B112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1725" y="6229681"/>
              <a:ext cx="457200" cy="45720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1519" name="Oval 21518">
              <a:extLst>
                <a:ext uri="{FF2B5EF4-FFF2-40B4-BE49-F238E27FC236}">
                  <a16:creationId xmlns:a16="http://schemas.microsoft.com/office/drawing/2014/main" id="{C5F50C1C-978D-45B5-B716-7DA91773CD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30918" y="6258874"/>
              <a:ext cx="398813" cy="398815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0313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535" name="Rectangle 22534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7" name="Rectangle 22536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22539" name="Rectangle 22538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22541" name="Rectangle 22540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b="1" kern="0">
                <a:latin typeface="Times New Roman" panose="02020603050405020304" pitchFamily="18" charset="0"/>
                <a:cs typeface="Times New Roman" panose="02020603050405020304" pitchFamily="18" charset="0"/>
              </a:rPr>
              <a:t>Psychographic Segmentation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12695" r="13717" b="-2"/>
          <a:stretch/>
        </p:blipFill>
        <p:spPr>
          <a:xfrm>
            <a:off x="1007196" y="2265037"/>
            <a:ext cx="5088800" cy="3907158"/>
          </a:xfrm>
          <a:prstGeom prst="rect">
            <a:avLst/>
          </a:prstGeom>
        </p:spPr>
      </p:pic>
      <p:sp>
        <p:nvSpPr>
          <p:cNvPr id="22530" name="Rectangle 3"/>
          <p:cNvSpPr>
            <a:spLocks noGrp="1"/>
          </p:cNvSpPr>
          <p:nvPr>
            <p:ph idx="1"/>
          </p:nvPr>
        </p:nvSpPr>
        <p:spPr>
          <a:xfrm>
            <a:off x="6496216" y="2320412"/>
            <a:ext cx="4632031" cy="3851787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à"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Dividing into segments based on lifestyle or personality characteristics.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People in same demographic group can have very different lifestyle or personality traits.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altLang="en-US"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22543" name="Oval 22542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22545" name="Oval 22544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1231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b="1" kern="0">
                <a:latin typeface="Times New Roman" panose="02020603050405020304" pitchFamily="18" charset="0"/>
                <a:cs typeface="Times New Roman" panose="02020603050405020304" pitchFamily="18" charset="0"/>
              </a:rPr>
              <a:t>Behavioral Segmentation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34219" r="-2" b="30323"/>
          <a:stretch/>
        </p:blipFill>
        <p:spPr>
          <a:xfrm>
            <a:off x="1097279" y="2194562"/>
            <a:ext cx="3538729" cy="19083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9581" r="7900" b="-3"/>
          <a:stretch/>
        </p:blipFill>
        <p:spPr>
          <a:xfrm>
            <a:off x="1097279" y="4263809"/>
            <a:ext cx="3538729" cy="1908388"/>
          </a:xfrm>
          <a:prstGeom prst="rect">
            <a:avLst/>
          </a:prstGeom>
        </p:spPr>
      </p:pic>
      <p:sp>
        <p:nvSpPr>
          <p:cNvPr id="22533" name="Rectangle 3"/>
          <p:cNvSpPr>
            <a:spLocks noGrp="1"/>
          </p:cNvSpPr>
          <p:nvPr>
            <p:ph idx="1"/>
          </p:nvPr>
        </p:nvSpPr>
        <p:spPr>
          <a:xfrm>
            <a:off x="5072513" y="2121408"/>
            <a:ext cx="6055735" cy="4050792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US" altLang="en-US">
              <a:cs typeface="Calibri" panose="020F0502020204030204" pitchFamily="34" charset="0"/>
              <a:sym typeface="Wingdings" pitchFamily="2" charset="2"/>
            </a:endParaRPr>
          </a:p>
          <a:p>
            <a:pPr>
              <a:buFont typeface="Wingdings" pitchFamily="2" charset="2"/>
              <a:buChar char="à"/>
              <a:defRPr/>
            </a:pPr>
            <a:r>
              <a:rPr lang="en-US" altLang="en-US"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Dividing into segments based on consumer knowledge, attitudes, uses of a product, or responses to a product</a:t>
            </a:r>
          </a:p>
          <a:p>
            <a:pPr>
              <a:buFont typeface="Wingdings" pitchFamily="2" charset="2"/>
              <a:buChar char="à"/>
              <a:defRPr/>
            </a:pP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>
              <a:buFont typeface="Wingdings" pitchFamily="2" charset="2"/>
              <a:buChar char="à"/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Occasion</a:t>
            </a:r>
          </a:p>
          <a:p>
            <a:pPr marL="0" indent="0">
              <a:buNone/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     Benefit                                                                </a:t>
            </a:r>
          </a:p>
          <a:p>
            <a:pPr marL="0" indent="0">
              <a:buNone/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     User Status</a:t>
            </a:r>
          </a:p>
          <a:p>
            <a:pPr marL="0" indent="0">
              <a:buNone/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     User Rate</a:t>
            </a:r>
          </a:p>
          <a:p>
            <a:pPr marL="0" indent="0">
              <a:buNone/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     Loyalty Status</a:t>
            </a:r>
          </a:p>
          <a:p>
            <a:pPr>
              <a:buFont typeface="Wingdings" pitchFamily="2" charset="2"/>
              <a:buChar char="à"/>
              <a:defRPr/>
            </a:pPr>
            <a:endParaRPr lang="en-US" altLang="en-US">
              <a:cs typeface="Calibri" panose="020F050202020403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987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585" name="Rectangle 24584">
            <a:extLst>
              <a:ext uri="{FF2B5EF4-FFF2-40B4-BE49-F238E27FC236}">
                <a16:creationId xmlns:a16="http://schemas.microsoft.com/office/drawing/2014/main" id="{5118BA95-03E7-41B7-B442-0AF8C0A7FF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587" name="Oval 24586">
            <a:extLst>
              <a:ext uri="{FF2B5EF4-FFF2-40B4-BE49-F238E27FC236}">
                <a16:creationId xmlns:a16="http://schemas.microsoft.com/office/drawing/2014/main" id="{059D8741-EAD6-41B1-A882-70D70FC358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1035" y="1679569"/>
            <a:ext cx="3498864" cy="3498858"/>
          </a:xfrm>
          <a:prstGeom prst="ellipse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srcRect/>
            <a:tile tx="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24589" name="Oval 24588">
            <a:extLst>
              <a:ext uri="{FF2B5EF4-FFF2-40B4-BE49-F238E27FC236}">
                <a16:creationId xmlns:a16="http://schemas.microsoft.com/office/drawing/2014/main" id="{45444F36-3103-4D11-A25F-C054D4606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6134" y="1864667"/>
            <a:ext cx="3128666" cy="3128662"/>
          </a:xfrm>
          <a:prstGeom prst="ellips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490145" y="2376862"/>
            <a:ext cx="2640646" cy="2104273"/>
          </a:xfrm>
          <a:noFill/>
        </p:spPr>
        <p:txBody>
          <a:bodyPr rtlCol="0">
            <a:norm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2300" b="1" ker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for Effective Segmentation</a:t>
            </a:r>
          </a:p>
        </p:txBody>
      </p:sp>
      <p:sp>
        <p:nvSpPr>
          <p:cNvPr id="24591" name="Rectangle 24590">
            <a:extLst>
              <a:ext uri="{FF2B5EF4-FFF2-40B4-BE49-F238E27FC236}">
                <a16:creationId xmlns:a16="http://schemas.microsoft.com/office/drawing/2014/main" id="{AD9B3EAD-A2B3-42C4-927C-3455E3E69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02277" y="3388659"/>
            <a:ext cx="3657600" cy="80683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graphicFrame>
        <p:nvGraphicFramePr>
          <p:cNvPr id="24580" name="Rectangle 3">
            <a:extLst>
              <a:ext uri="{FF2B5EF4-FFF2-40B4-BE49-F238E27FC236}">
                <a16:creationId xmlns:a16="http://schemas.microsoft.com/office/drawing/2014/main" id="{907E8788-9B1F-775E-1AE2-BBEB00D631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51503"/>
              </p:ext>
            </p:extLst>
          </p:nvPr>
        </p:nvGraphicFramePr>
        <p:xfrm>
          <a:off x="6081713" y="725488"/>
          <a:ext cx="5141912" cy="5407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5128187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731</TotalTime>
  <Words>708</Words>
  <Application>Microsoft Macintosh PowerPoint</Application>
  <PresentationFormat>Widescreen</PresentationFormat>
  <Paragraphs>112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Rockwell</vt:lpstr>
      <vt:lpstr>Rockwell Condensed</vt:lpstr>
      <vt:lpstr>Rockwell Extra Bold</vt:lpstr>
      <vt:lpstr>Times New Roman</vt:lpstr>
      <vt:lpstr>Wingdings</vt:lpstr>
      <vt:lpstr>Wood Type</vt:lpstr>
      <vt:lpstr>Chapter 7</vt:lpstr>
      <vt:lpstr>Four Major Steps of Customer Value-Driven Marketing Strategy</vt:lpstr>
      <vt:lpstr>Market Segmentation</vt:lpstr>
      <vt:lpstr>Variables Used in Segmenting Consumer Markets</vt:lpstr>
      <vt:lpstr>Geographic Segmentation</vt:lpstr>
      <vt:lpstr>Demographic Segmentation</vt:lpstr>
      <vt:lpstr>Psychographic Segmentation</vt:lpstr>
      <vt:lpstr>Behavioral Segmentation</vt:lpstr>
      <vt:lpstr>Requirements for Effective Segmentation</vt:lpstr>
      <vt:lpstr>Requirements for Effective Segmentation</vt:lpstr>
      <vt:lpstr>Market Targeting</vt:lpstr>
      <vt:lpstr>Market Targeting</vt:lpstr>
      <vt:lpstr>Market Targeting</vt:lpstr>
      <vt:lpstr>Market Targeting</vt:lpstr>
      <vt:lpstr>Market Targeting</vt:lpstr>
      <vt:lpstr>Market Targeting</vt:lpstr>
      <vt:lpstr>Market Targeting</vt:lpstr>
      <vt:lpstr>Choosing a Market Targeting Strategy</vt:lpstr>
      <vt:lpstr>Differentiation</vt:lpstr>
      <vt:lpstr>Positioning</vt:lpstr>
      <vt:lpstr>Steps of Differentiation and Positioning Task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Management</dc:title>
  <dc:creator>Nilufer/MO/Nilufer Yasmin Munni (Email: nilufer.munni@robi.com.bd)</dc:creator>
  <cp:lastModifiedBy>nilufer.yasmin.m@outlook.com</cp:lastModifiedBy>
  <cp:revision>72</cp:revision>
  <dcterms:created xsi:type="dcterms:W3CDTF">2020-02-02T06:50:28Z</dcterms:created>
  <dcterms:modified xsi:type="dcterms:W3CDTF">2024-03-04T17:56:24Z</dcterms:modified>
</cp:coreProperties>
</file>